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notesMasterIdLst>
    <p:notesMasterId r:id="rId90"/>
  </p:notesMasterIdLst>
  <p:sldIdLst>
    <p:sldId id="256" r:id="rId2"/>
    <p:sldId id="258" r:id="rId3"/>
    <p:sldId id="259" r:id="rId4"/>
    <p:sldId id="347" r:id="rId5"/>
    <p:sldId id="348" r:id="rId6"/>
    <p:sldId id="349" r:id="rId7"/>
    <p:sldId id="350" r:id="rId8"/>
    <p:sldId id="351" r:id="rId9"/>
    <p:sldId id="352" r:id="rId10"/>
    <p:sldId id="427" r:id="rId11"/>
    <p:sldId id="353" r:id="rId12"/>
    <p:sldId id="354" r:id="rId13"/>
    <p:sldId id="355" r:id="rId14"/>
    <p:sldId id="356" r:id="rId15"/>
    <p:sldId id="357" r:id="rId16"/>
    <p:sldId id="358" r:id="rId17"/>
    <p:sldId id="359" r:id="rId18"/>
    <p:sldId id="360" r:id="rId19"/>
    <p:sldId id="361" r:id="rId20"/>
    <p:sldId id="362" r:id="rId21"/>
    <p:sldId id="364" r:id="rId22"/>
    <p:sldId id="363" r:id="rId23"/>
    <p:sldId id="365" r:id="rId24"/>
    <p:sldId id="366"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 id="386" r:id="rId45"/>
    <p:sldId id="387" r:id="rId46"/>
    <p:sldId id="388" r:id="rId47"/>
    <p:sldId id="389" r:id="rId48"/>
    <p:sldId id="390" r:id="rId49"/>
    <p:sldId id="391" r:id="rId50"/>
    <p:sldId id="392" r:id="rId51"/>
    <p:sldId id="393" r:id="rId52"/>
    <p:sldId id="394" r:id="rId53"/>
    <p:sldId id="395" r:id="rId54"/>
    <p:sldId id="424" r:id="rId55"/>
    <p:sldId id="425" r:id="rId56"/>
    <p:sldId id="426" r:id="rId57"/>
    <p:sldId id="396" r:id="rId58"/>
    <p:sldId id="397" r:id="rId59"/>
    <p:sldId id="398" r:id="rId60"/>
    <p:sldId id="399" r:id="rId61"/>
    <p:sldId id="400" r:id="rId62"/>
    <p:sldId id="401" r:id="rId63"/>
    <p:sldId id="402" r:id="rId64"/>
    <p:sldId id="405" r:id="rId65"/>
    <p:sldId id="403" r:id="rId66"/>
    <p:sldId id="406" r:id="rId67"/>
    <p:sldId id="404" r:id="rId68"/>
    <p:sldId id="423" r:id="rId69"/>
    <p:sldId id="407" r:id="rId70"/>
    <p:sldId id="428" r:id="rId71"/>
    <p:sldId id="408" r:id="rId72"/>
    <p:sldId id="409" r:id="rId73"/>
    <p:sldId id="429" r:id="rId74"/>
    <p:sldId id="410" r:id="rId75"/>
    <p:sldId id="430" r:id="rId76"/>
    <p:sldId id="431" r:id="rId77"/>
    <p:sldId id="422" r:id="rId78"/>
    <p:sldId id="411" r:id="rId79"/>
    <p:sldId id="412" r:id="rId80"/>
    <p:sldId id="413" r:id="rId81"/>
    <p:sldId id="414" r:id="rId82"/>
    <p:sldId id="416" r:id="rId83"/>
    <p:sldId id="417" r:id="rId84"/>
    <p:sldId id="418" r:id="rId85"/>
    <p:sldId id="419" r:id="rId86"/>
    <p:sldId id="420" r:id="rId87"/>
    <p:sldId id="421" r:id="rId88"/>
    <p:sldId id="346"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7" d="100"/>
          <a:sy n="87" d="100"/>
        </p:scale>
        <p:origin x="-2292" y="-5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4A98D7-2B72-4BC9-89DD-B32BFFC3A8E8}" type="doc">
      <dgm:prSet loTypeId="urn:microsoft.com/office/officeart/2005/8/layout/chevron1" loCatId="process" qsTypeId="urn:microsoft.com/office/officeart/2005/8/quickstyle/simple1" qsCatId="simple" csTypeId="urn:microsoft.com/office/officeart/2005/8/colors/accent1_2" csCatId="accent1" phldr="1"/>
      <dgm:spPr/>
    </dgm:pt>
    <dgm:pt modelId="{9F1F1A7D-8A2E-41FF-AE98-2CBF983B6AF7}">
      <dgm:prSet phldrT="[Text]"/>
      <dgm:spPr/>
      <dgm:t>
        <a:bodyPr/>
        <a:lstStyle/>
        <a:p>
          <a:r>
            <a:rPr lang="en-US" dirty="0" smtClean="0"/>
            <a:t>Input</a:t>
          </a:r>
          <a:endParaRPr lang="en-US" dirty="0"/>
        </a:p>
      </dgm:t>
    </dgm:pt>
    <dgm:pt modelId="{A80BDE39-8981-43CD-A510-C2827E9EDEB5}" type="parTrans" cxnId="{30225B84-1A50-4630-B4B9-D8E607C693C9}">
      <dgm:prSet/>
      <dgm:spPr/>
      <dgm:t>
        <a:bodyPr/>
        <a:lstStyle/>
        <a:p>
          <a:endParaRPr lang="en-US"/>
        </a:p>
      </dgm:t>
    </dgm:pt>
    <dgm:pt modelId="{5AE9641F-5B58-4531-A9EF-5668072073EF}" type="sibTrans" cxnId="{30225B84-1A50-4630-B4B9-D8E607C693C9}">
      <dgm:prSet/>
      <dgm:spPr/>
      <dgm:t>
        <a:bodyPr/>
        <a:lstStyle/>
        <a:p>
          <a:endParaRPr lang="en-US"/>
        </a:p>
      </dgm:t>
    </dgm:pt>
    <dgm:pt modelId="{316C3BC5-5E00-4442-AE6C-039A573BD4D6}">
      <dgm:prSet phldrT="[Text]"/>
      <dgm:spPr/>
      <dgm:t>
        <a:bodyPr/>
        <a:lstStyle/>
        <a:p>
          <a:r>
            <a:rPr lang="en-US" dirty="0" smtClean="0"/>
            <a:t>Draft</a:t>
          </a:r>
          <a:endParaRPr lang="en-US" dirty="0"/>
        </a:p>
      </dgm:t>
    </dgm:pt>
    <dgm:pt modelId="{A6D5D655-EFA9-4E97-944F-776EEEBDFA67}" type="parTrans" cxnId="{9FDB91EF-D047-4E3C-B664-97E47703E5F4}">
      <dgm:prSet/>
      <dgm:spPr/>
      <dgm:t>
        <a:bodyPr/>
        <a:lstStyle/>
        <a:p>
          <a:endParaRPr lang="en-US"/>
        </a:p>
      </dgm:t>
    </dgm:pt>
    <dgm:pt modelId="{195EE777-2453-49DB-87CC-880FCD0C2A00}" type="sibTrans" cxnId="{9FDB91EF-D047-4E3C-B664-97E47703E5F4}">
      <dgm:prSet/>
      <dgm:spPr/>
      <dgm:t>
        <a:bodyPr/>
        <a:lstStyle/>
        <a:p>
          <a:endParaRPr lang="en-US"/>
        </a:p>
      </dgm:t>
    </dgm:pt>
    <dgm:pt modelId="{6844E059-4804-4755-9F5D-194242FB3D92}">
      <dgm:prSet phldrT="[Text]"/>
      <dgm:spPr/>
      <dgm:t>
        <a:bodyPr/>
        <a:lstStyle/>
        <a:p>
          <a:r>
            <a:rPr lang="en-US" dirty="0" smtClean="0"/>
            <a:t>Input</a:t>
          </a:r>
          <a:endParaRPr lang="en-US" dirty="0"/>
        </a:p>
      </dgm:t>
    </dgm:pt>
    <dgm:pt modelId="{620F04E1-1EA2-464B-AA29-1B393B8F1CC8}" type="parTrans" cxnId="{FE19D395-1510-4EB4-9115-848F7B36DF28}">
      <dgm:prSet/>
      <dgm:spPr/>
      <dgm:t>
        <a:bodyPr/>
        <a:lstStyle/>
        <a:p>
          <a:endParaRPr lang="en-US"/>
        </a:p>
      </dgm:t>
    </dgm:pt>
    <dgm:pt modelId="{807B789D-732D-4C77-9677-0CD19136067C}" type="sibTrans" cxnId="{FE19D395-1510-4EB4-9115-848F7B36DF28}">
      <dgm:prSet/>
      <dgm:spPr/>
      <dgm:t>
        <a:bodyPr/>
        <a:lstStyle/>
        <a:p>
          <a:endParaRPr lang="en-US"/>
        </a:p>
      </dgm:t>
    </dgm:pt>
    <dgm:pt modelId="{9519045D-45C2-4671-BD8D-813B65020283}">
      <dgm:prSet/>
      <dgm:spPr/>
      <dgm:t>
        <a:bodyPr/>
        <a:lstStyle/>
        <a:p>
          <a:r>
            <a:rPr lang="en-US" dirty="0" smtClean="0"/>
            <a:t>Submit</a:t>
          </a:r>
          <a:endParaRPr lang="en-US" dirty="0"/>
        </a:p>
      </dgm:t>
    </dgm:pt>
    <dgm:pt modelId="{94636329-D9E1-452C-9164-822652848ED3}" type="parTrans" cxnId="{CC093D1D-5F06-4598-9820-702A5E41AC50}">
      <dgm:prSet/>
      <dgm:spPr/>
      <dgm:t>
        <a:bodyPr/>
        <a:lstStyle/>
        <a:p>
          <a:endParaRPr lang="en-US"/>
        </a:p>
      </dgm:t>
    </dgm:pt>
    <dgm:pt modelId="{2F76A55A-E615-4AB0-BEDE-F776CA749FE4}" type="sibTrans" cxnId="{CC093D1D-5F06-4598-9820-702A5E41AC50}">
      <dgm:prSet/>
      <dgm:spPr/>
      <dgm:t>
        <a:bodyPr/>
        <a:lstStyle/>
        <a:p>
          <a:endParaRPr lang="en-US"/>
        </a:p>
      </dgm:t>
    </dgm:pt>
    <dgm:pt modelId="{2367F123-9B32-4DAE-9411-E4238D5B606E}" type="pres">
      <dgm:prSet presAssocID="{0C4A98D7-2B72-4BC9-89DD-B32BFFC3A8E8}" presName="Name0" presStyleCnt="0">
        <dgm:presLayoutVars>
          <dgm:dir/>
          <dgm:animLvl val="lvl"/>
          <dgm:resizeHandles val="exact"/>
        </dgm:presLayoutVars>
      </dgm:prSet>
      <dgm:spPr/>
    </dgm:pt>
    <dgm:pt modelId="{2CF26049-A2DF-4641-B115-4A4C878B66ED}" type="pres">
      <dgm:prSet presAssocID="{9F1F1A7D-8A2E-41FF-AE98-2CBF983B6AF7}" presName="parTxOnly" presStyleLbl="node1" presStyleIdx="0" presStyleCnt="4">
        <dgm:presLayoutVars>
          <dgm:chMax val="0"/>
          <dgm:chPref val="0"/>
          <dgm:bulletEnabled val="1"/>
        </dgm:presLayoutVars>
      </dgm:prSet>
      <dgm:spPr/>
      <dgm:t>
        <a:bodyPr/>
        <a:lstStyle/>
        <a:p>
          <a:endParaRPr lang="en-US"/>
        </a:p>
      </dgm:t>
    </dgm:pt>
    <dgm:pt modelId="{9CEF8730-05AB-43FD-9E22-25288C3B5D98}" type="pres">
      <dgm:prSet presAssocID="{5AE9641F-5B58-4531-A9EF-5668072073EF}" presName="parTxOnlySpace" presStyleCnt="0"/>
      <dgm:spPr/>
    </dgm:pt>
    <dgm:pt modelId="{1C6682BB-3695-4A92-9155-FF4D0E843526}" type="pres">
      <dgm:prSet presAssocID="{316C3BC5-5E00-4442-AE6C-039A573BD4D6}" presName="parTxOnly" presStyleLbl="node1" presStyleIdx="1" presStyleCnt="4">
        <dgm:presLayoutVars>
          <dgm:chMax val="0"/>
          <dgm:chPref val="0"/>
          <dgm:bulletEnabled val="1"/>
        </dgm:presLayoutVars>
      </dgm:prSet>
      <dgm:spPr/>
      <dgm:t>
        <a:bodyPr/>
        <a:lstStyle/>
        <a:p>
          <a:endParaRPr lang="en-US"/>
        </a:p>
      </dgm:t>
    </dgm:pt>
    <dgm:pt modelId="{E4ED9987-98DE-4CE3-B924-99836448A395}" type="pres">
      <dgm:prSet presAssocID="{195EE777-2453-49DB-87CC-880FCD0C2A00}" presName="parTxOnlySpace" presStyleCnt="0"/>
      <dgm:spPr/>
    </dgm:pt>
    <dgm:pt modelId="{84C03AC9-FC6C-42C6-846F-D9C71A164B02}" type="pres">
      <dgm:prSet presAssocID="{6844E059-4804-4755-9F5D-194242FB3D92}" presName="parTxOnly" presStyleLbl="node1" presStyleIdx="2" presStyleCnt="4">
        <dgm:presLayoutVars>
          <dgm:chMax val="0"/>
          <dgm:chPref val="0"/>
          <dgm:bulletEnabled val="1"/>
        </dgm:presLayoutVars>
      </dgm:prSet>
      <dgm:spPr/>
      <dgm:t>
        <a:bodyPr/>
        <a:lstStyle/>
        <a:p>
          <a:endParaRPr lang="en-US"/>
        </a:p>
      </dgm:t>
    </dgm:pt>
    <dgm:pt modelId="{33F79870-69B9-4EC9-A68E-DFD40FE1C345}" type="pres">
      <dgm:prSet presAssocID="{807B789D-732D-4C77-9677-0CD19136067C}" presName="parTxOnlySpace" presStyleCnt="0"/>
      <dgm:spPr/>
    </dgm:pt>
    <dgm:pt modelId="{DBEF100B-7B72-4C13-852C-F5948DE09656}" type="pres">
      <dgm:prSet presAssocID="{9519045D-45C2-4671-BD8D-813B65020283}" presName="parTxOnly" presStyleLbl="node1" presStyleIdx="3" presStyleCnt="4">
        <dgm:presLayoutVars>
          <dgm:chMax val="0"/>
          <dgm:chPref val="0"/>
          <dgm:bulletEnabled val="1"/>
        </dgm:presLayoutVars>
      </dgm:prSet>
      <dgm:spPr/>
      <dgm:t>
        <a:bodyPr/>
        <a:lstStyle/>
        <a:p>
          <a:endParaRPr lang="en-US"/>
        </a:p>
      </dgm:t>
    </dgm:pt>
  </dgm:ptLst>
  <dgm:cxnLst>
    <dgm:cxn modelId="{87125F70-80CB-4100-958F-FF8CF3773A49}" type="presOf" srcId="{9F1F1A7D-8A2E-41FF-AE98-2CBF983B6AF7}" destId="{2CF26049-A2DF-4641-B115-4A4C878B66ED}" srcOrd="0" destOrd="0" presId="urn:microsoft.com/office/officeart/2005/8/layout/chevron1"/>
    <dgm:cxn modelId="{02936CE0-319D-4DD5-A397-96626856298D}" type="presOf" srcId="{316C3BC5-5E00-4442-AE6C-039A573BD4D6}" destId="{1C6682BB-3695-4A92-9155-FF4D0E843526}" srcOrd="0" destOrd="0" presId="urn:microsoft.com/office/officeart/2005/8/layout/chevron1"/>
    <dgm:cxn modelId="{30225B84-1A50-4630-B4B9-D8E607C693C9}" srcId="{0C4A98D7-2B72-4BC9-89DD-B32BFFC3A8E8}" destId="{9F1F1A7D-8A2E-41FF-AE98-2CBF983B6AF7}" srcOrd="0" destOrd="0" parTransId="{A80BDE39-8981-43CD-A510-C2827E9EDEB5}" sibTransId="{5AE9641F-5B58-4531-A9EF-5668072073EF}"/>
    <dgm:cxn modelId="{3A2FBCEF-8093-4892-85C5-EE8766C8DB4E}" type="presOf" srcId="{6844E059-4804-4755-9F5D-194242FB3D92}" destId="{84C03AC9-FC6C-42C6-846F-D9C71A164B02}" srcOrd="0" destOrd="0" presId="urn:microsoft.com/office/officeart/2005/8/layout/chevron1"/>
    <dgm:cxn modelId="{01485BD5-041C-4C37-A368-7E78E6750A4E}" type="presOf" srcId="{9519045D-45C2-4671-BD8D-813B65020283}" destId="{DBEF100B-7B72-4C13-852C-F5948DE09656}" srcOrd="0" destOrd="0" presId="urn:microsoft.com/office/officeart/2005/8/layout/chevron1"/>
    <dgm:cxn modelId="{FE19D395-1510-4EB4-9115-848F7B36DF28}" srcId="{0C4A98D7-2B72-4BC9-89DD-B32BFFC3A8E8}" destId="{6844E059-4804-4755-9F5D-194242FB3D92}" srcOrd="2" destOrd="0" parTransId="{620F04E1-1EA2-464B-AA29-1B393B8F1CC8}" sibTransId="{807B789D-732D-4C77-9677-0CD19136067C}"/>
    <dgm:cxn modelId="{9FDB91EF-D047-4E3C-B664-97E47703E5F4}" srcId="{0C4A98D7-2B72-4BC9-89DD-B32BFFC3A8E8}" destId="{316C3BC5-5E00-4442-AE6C-039A573BD4D6}" srcOrd="1" destOrd="0" parTransId="{A6D5D655-EFA9-4E97-944F-776EEEBDFA67}" sibTransId="{195EE777-2453-49DB-87CC-880FCD0C2A00}"/>
    <dgm:cxn modelId="{A1A75E1B-18DC-45C8-90B4-E0D7E3076EA5}" type="presOf" srcId="{0C4A98D7-2B72-4BC9-89DD-B32BFFC3A8E8}" destId="{2367F123-9B32-4DAE-9411-E4238D5B606E}" srcOrd="0" destOrd="0" presId="urn:microsoft.com/office/officeart/2005/8/layout/chevron1"/>
    <dgm:cxn modelId="{CC093D1D-5F06-4598-9820-702A5E41AC50}" srcId="{0C4A98D7-2B72-4BC9-89DD-B32BFFC3A8E8}" destId="{9519045D-45C2-4671-BD8D-813B65020283}" srcOrd="3" destOrd="0" parTransId="{94636329-D9E1-452C-9164-822652848ED3}" sibTransId="{2F76A55A-E615-4AB0-BEDE-F776CA749FE4}"/>
    <dgm:cxn modelId="{04566385-767E-4055-B0A8-744B1232E530}" type="presParOf" srcId="{2367F123-9B32-4DAE-9411-E4238D5B606E}" destId="{2CF26049-A2DF-4641-B115-4A4C878B66ED}" srcOrd="0" destOrd="0" presId="urn:microsoft.com/office/officeart/2005/8/layout/chevron1"/>
    <dgm:cxn modelId="{7587C446-004D-4468-A32A-C718886F830C}" type="presParOf" srcId="{2367F123-9B32-4DAE-9411-E4238D5B606E}" destId="{9CEF8730-05AB-43FD-9E22-25288C3B5D98}" srcOrd="1" destOrd="0" presId="urn:microsoft.com/office/officeart/2005/8/layout/chevron1"/>
    <dgm:cxn modelId="{20BBE875-3F81-47E8-A8B6-893F4C425DA9}" type="presParOf" srcId="{2367F123-9B32-4DAE-9411-E4238D5B606E}" destId="{1C6682BB-3695-4A92-9155-FF4D0E843526}" srcOrd="2" destOrd="0" presId="urn:microsoft.com/office/officeart/2005/8/layout/chevron1"/>
    <dgm:cxn modelId="{2EC811E6-0219-4428-8020-64D7BE19AD14}" type="presParOf" srcId="{2367F123-9B32-4DAE-9411-E4238D5B606E}" destId="{E4ED9987-98DE-4CE3-B924-99836448A395}" srcOrd="3" destOrd="0" presId="urn:microsoft.com/office/officeart/2005/8/layout/chevron1"/>
    <dgm:cxn modelId="{4D811D7A-4619-4889-8346-328F2E4169CE}" type="presParOf" srcId="{2367F123-9B32-4DAE-9411-E4238D5B606E}" destId="{84C03AC9-FC6C-42C6-846F-D9C71A164B02}" srcOrd="4" destOrd="0" presId="urn:microsoft.com/office/officeart/2005/8/layout/chevron1"/>
    <dgm:cxn modelId="{EE308A3E-EBB7-497F-9728-A642903D978C}" type="presParOf" srcId="{2367F123-9B32-4DAE-9411-E4238D5B606E}" destId="{33F79870-69B9-4EC9-A68E-DFD40FE1C345}" srcOrd="5" destOrd="0" presId="urn:microsoft.com/office/officeart/2005/8/layout/chevron1"/>
    <dgm:cxn modelId="{CA244189-580D-476D-823C-EA4F91700B2A}" type="presParOf" srcId="{2367F123-9B32-4DAE-9411-E4238D5B606E}" destId="{DBEF100B-7B72-4C13-852C-F5948DE09656}"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26049-A2DF-4641-B115-4A4C878B66ED}">
      <dsp:nvSpPr>
        <dsp:cNvPr id="0" name=""/>
        <dsp:cNvSpPr/>
      </dsp:nvSpPr>
      <dsp:spPr>
        <a:xfrm>
          <a:off x="3711" y="1599914"/>
          <a:ext cx="2160426" cy="86417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US" sz="3000" kern="1200" dirty="0" smtClean="0"/>
            <a:t>Input</a:t>
          </a:r>
          <a:endParaRPr lang="en-US" sz="3000" kern="1200" dirty="0"/>
        </a:p>
      </dsp:txBody>
      <dsp:txXfrm>
        <a:off x="435796" y="1599914"/>
        <a:ext cx="1296256" cy="864170"/>
      </dsp:txXfrm>
    </dsp:sp>
    <dsp:sp modelId="{1C6682BB-3695-4A92-9155-FF4D0E843526}">
      <dsp:nvSpPr>
        <dsp:cNvPr id="0" name=""/>
        <dsp:cNvSpPr/>
      </dsp:nvSpPr>
      <dsp:spPr>
        <a:xfrm>
          <a:off x="1948095" y="1599914"/>
          <a:ext cx="2160426" cy="86417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US" sz="3000" kern="1200" dirty="0" smtClean="0"/>
            <a:t>Draft</a:t>
          </a:r>
          <a:endParaRPr lang="en-US" sz="3000" kern="1200" dirty="0"/>
        </a:p>
      </dsp:txBody>
      <dsp:txXfrm>
        <a:off x="2380180" y="1599914"/>
        <a:ext cx="1296256" cy="864170"/>
      </dsp:txXfrm>
    </dsp:sp>
    <dsp:sp modelId="{84C03AC9-FC6C-42C6-846F-D9C71A164B02}">
      <dsp:nvSpPr>
        <dsp:cNvPr id="0" name=""/>
        <dsp:cNvSpPr/>
      </dsp:nvSpPr>
      <dsp:spPr>
        <a:xfrm>
          <a:off x="3892478" y="1599914"/>
          <a:ext cx="2160426" cy="86417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US" sz="3000" kern="1200" dirty="0" smtClean="0"/>
            <a:t>Input</a:t>
          </a:r>
          <a:endParaRPr lang="en-US" sz="3000" kern="1200" dirty="0"/>
        </a:p>
      </dsp:txBody>
      <dsp:txXfrm>
        <a:off x="4324563" y="1599914"/>
        <a:ext cx="1296256" cy="864170"/>
      </dsp:txXfrm>
    </dsp:sp>
    <dsp:sp modelId="{DBEF100B-7B72-4C13-852C-F5948DE09656}">
      <dsp:nvSpPr>
        <dsp:cNvPr id="0" name=""/>
        <dsp:cNvSpPr/>
      </dsp:nvSpPr>
      <dsp:spPr>
        <a:xfrm>
          <a:off x="5836862" y="1599914"/>
          <a:ext cx="2160426" cy="86417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US" sz="3000" kern="1200" dirty="0" smtClean="0"/>
            <a:t>Submit</a:t>
          </a:r>
          <a:endParaRPr lang="en-US" sz="3000" kern="1200" dirty="0"/>
        </a:p>
      </dsp:txBody>
      <dsp:txXfrm>
        <a:off x="6268947" y="1599914"/>
        <a:ext cx="1296256" cy="8641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601820-FBEE-4A60-A5C7-6B9159655513}" type="datetimeFigureOut">
              <a:rPr lang="en-US" smtClean="0"/>
              <a:t>10/6/2016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E658F0-D528-4B09-9D5E-C61D1B71CA01}" type="slidenum">
              <a:rPr lang="en-US" smtClean="0"/>
              <a:t>‹#›</a:t>
            </a:fld>
            <a:endParaRPr lang="en-US" dirty="0"/>
          </a:p>
        </p:txBody>
      </p:sp>
    </p:spTree>
    <p:extLst>
      <p:ext uri="{BB962C8B-B14F-4D97-AF65-F5344CB8AC3E}">
        <p14:creationId xmlns:p14="http://schemas.microsoft.com/office/powerpoint/2010/main" val="283765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a:t>
            </a:fld>
            <a:endParaRPr lang="en-US" dirty="0"/>
          </a:p>
        </p:txBody>
      </p:sp>
    </p:spTree>
    <p:extLst>
      <p:ext uri="{BB962C8B-B14F-4D97-AF65-F5344CB8AC3E}">
        <p14:creationId xmlns:p14="http://schemas.microsoft.com/office/powerpoint/2010/main" val="3445362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11</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12</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13</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14</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15</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16</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17</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18</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19</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20</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21</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22</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23</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24</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25</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26</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27</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28</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29</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30</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4</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31</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32</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33</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34</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35</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36</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37</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38</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39</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40</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41</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42</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43</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44</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45</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46</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47</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48</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49</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50</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6</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51</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52</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53</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54</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55</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56</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57</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58</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59</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60</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7</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61</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62</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63</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64</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65</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66</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67</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68</a:t>
            </a:fld>
            <a:endParaRPr lang="en-US" dirty="0"/>
          </a:p>
        </p:txBody>
      </p:sp>
    </p:spTree>
    <p:extLst>
      <p:ext uri="{BB962C8B-B14F-4D97-AF65-F5344CB8AC3E}">
        <p14:creationId xmlns:p14="http://schemas.microsoft.com/office/powerpoint/2010/main" val="34453624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69</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70</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8</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71</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72</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73</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74</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75</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76</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77</a:t>
            </a:fld>
            <a:endParaRPr lang="en-US" dirty="0"/>
          </a:p>
        </p:txBody>
      </p:sp>
    </p:spTree>
    <p:extLst>
      <p:ext uri="{BB962C8B-B14F-4D97-AF65-F5344CB8AC3E}">
        <p14:creationId xmlns:p14="http://schemas.microsoft.com/office/powerpoint/2010/main" val="34453624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6511E18-A005-4BCB-820F-82FDAEB99D4C}" type="slidenum">
              <a:rPr lang="en-US" smtClean="0"/>
              <a:t>78</a:t>
            </a:fld>
            <a:endParaRPr lang="en-US"/>
          </a:p>
        </p:txBody>
      </p:sp>
    </p:spTree>
    <p:extLst>
      <p:ext uri="{BB962C8B-B14F-4D97-AF65-F5344CB8AC3E}">
        <p14:creationId xmlns:p14="http://schemas.microsoft.com/office/powerpoint/2010/main" val="9762589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511E18-A005-4BCB-820F-82FDAEB99D4C}" type="slidenum">
              <a:rPr lang="en-US" smtClean="0"/>
              <a:t>79</a:t>
            </a:fld>
            <a:endParaRPr lang="en-US"/>
          </a:p>
        </p:txBody>
      </p:sp>
    </p:spTree>
    <p:extLst>
      <p:ext uri="{BB962C8B-B14F-4D97-AF65-F5344CB8AC3E}">
        <p14:creationId xmlns:p14="http://schemas.microsoft.com/office/powerpoint/2010/main" val="33146368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80</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9</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81</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82</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83</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84</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85</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86</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87</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88</a:t>
            </a:fld>
            <a:endParaRPr lang="en-US" dirty="0"/>
          </a:p>
        </p:txBody>
      </p:sp>
    </p:spTree>
    <p:extLst>
      <p:ext uri="{BB962C8B-B14F-4D97-AF65-F5344CB8AC3E}">
        <p14:creationId xmlns:p14="http://schemas.microsoft.com/office/powerpoint/2010/main" val="768631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10</a:t>
            </a:fld>
            <a:endParaRPr lang="en-US" dirty="0"/>
          </a:p>
        </p:txBody>
      </p:sp>
    </p:spTree>
    <p:extLst>
      <p:ext uri="{BB962C8B-B14F-4D97-AF65-F5344CB8AC3E}">
        <p14:creationId xmlns:p14="http://schemas.microsoft.com/office/powerpoint/2010/main" val="2127744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D756F98-8F0F-405C-9289-61F6EDD4EEAE}" type="datetimeFigureOut">
              <a:rPr lang="en-US" smtClean="0"/>
              <a:t>10/6/2016</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E4E1A41-1106-4B50-BA51-E01F9EA8FD6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756F98-8F0F-405C-9289-61F6EDD4EEAE}" type="datetimeFigureOut">
              <a:rPr lang="en-US" smtClean="0"/>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756F98-8F0F-405C-9289-61F6EDD4EEAE}" type="datetimeFigureOut">
              <a:rPr lang="en-US" smtClean="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756F98-8F0F-405C-9289-61F6EDD4EEAE}" type="datetimeFigureOut">
              <a:rPr lang="en-US" smtClean="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avy">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4" name="Rectangle 3"/>
          <p:cNvSpPr/>
          <p:nvPr userDrawn="1"/>
        </p:nvSpPr>
        <p:spPr>
          <a:xfrm>
            <a:off x="0" y="5542"/>
            <a:ext cx="9144000" cy="914400"/>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7904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FD756F98-8F0F-405C-9289-61F6EDD4EEAE}" type="datetimeFigureOut">
              <a:rPr lang="en-US" smtClean="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756F98-8F0F-405C-9289-61F6EDD4EEAE}" type="datetimeFigureOut">
              <a:rPr lang="en-US" smtClean="0"/>
              <a:t>10/6/2016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4E1A41-1106-4B50-BA51-E01F9EA8FD6F}" type="slidenum">
              <a:rPr lang="en-US" smtClean="0"/>
              <a:t>‹#›</a:t>
            </a:fld>
            <a:endParaRPr lang="en-US" dirty="0"/>
          </a:p>
        </p:txBody>
      </p:sp>
    </p:spTree>
    <p:extLst>
      <p:ext uri="{BB962C8B-B14F-4D97-AF65-F5344CB8AC3E}">
        <p14:creationId xmlns:p14="http://schemas.microsoft.com/office/powerpoint/2010/main" val="18619611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756F98-8F0F-405C-9289-61F6EDD4EEAE}" type="datetimeFigureOut">
              <a:rPr lang="en-US" smtClean="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756F98-8F0F-405C-9289-61F6EDD4EEAE}" type="datetimeFigureOut">
              <a:rPr lang="en-US" smtClean="0"/>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D756F98-8F0F-405C-9289-61F6EDD4EEAE}" type="datetimeFigureOut">
              <a:rPr lang="en-US" smtClean="0"/>
              <a:t>10/6/2016</a:t>
            </a:fld>
            <a:endParaRPr lang="en-US" dirty="0"/>
          </a:p>
        </p:txBody>
      </p:sp>
      <p:sp>
        <p:nvSpPr>
          <p:cNvPr id="27" name="Slide Number Placeholder 26"/>
          <p:cNvSpPr>
            <a:spLocks noGrp="1"/>
          </p:cNvSpPr>
          <p:nvPr>
            <p:ph type="sldNum" sz="quarter" idx="11"/>
          </p:nvPr>
        </p:nvSpPr>
        <p:spPr/>
        <p:txBody>
          <a:bodyPr rtlCol="0"/>
          <a:lstStyle/>
          <a:p>
            <a:fld id="{0E4E1A41-1106-4B50-BA51-E01F9EA8FD6F}"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D756F98-8F0F-405C-9289-61F6EDD4EEAE}" type="datetimeFigureOut">
              <a:rPr lang="en-US" smtClean="0"/>
              <a:t>10/6/2016</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0E4E1A41-1106-4B50-BA51-E01F9EA8FD6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56F98-8F0F-405C-9289-61F6EDD4EEAE}" type="datetimeFigureOut">
              <a:rPr lang="en-US" smtClean="0"/>
              <a:t>10/6/2016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756F98-8F0F-405C-9289-61F6EDD4EEAE}" type="datetimeFigureOut">
              <a:rPr lang="en-US" smtClean="0"/>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D756F98-8F0F-405C-9289-61F6EDD4EEAE}" type="datetimeFigureOut">
              <a:rPr lang="en-US" smtClean="0"/>
              <a:t>10/6/2016</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E4E1A41-1106-4B50-BA51-E01F9EA8FD6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8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89"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hyperlink" Target="http://image.exct.net/lib/fef31073726d01/m/1/State+Plan+ESSA+plan+FINAL+9-6-16.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mailto:ksharp@lewis-kappes.com"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371600"/>
            <a:ext cx="6096000" cy="1470025"/>
          </a:xfrm>
        </p:spPr>
        <p:txBody>
          <a:bodyPr>
            <a:noAutofit/>
          </a:bodyPr>
          <a:lstStyle/>
          <a:p>
            <a:r>
              <a:rPr lang="en-US" sz="4800" b="1" dirty="0" smtClean="0"/>
              <a:t>Update on ESSA</a:t>
            </a:r>
            <a:endParaRPr lang="en-US" sz="4800" b="1" dirty="0"/>
          </a:p>
        </p:txBody>
      </p:sp>
      <p:sp>
        <p:nvSpPr>
          <p:cNvPr id="5" name="Text Box 4"/>
          <p:cNvSpPr txBox="1">
            <a:spLocks noGrp="1" noChangeArrowheads="1"/>
          </p:cNvSpPr>
          <p:nvPr>
            <p:ph type="subTitle" idx="1"/>
          </p:nvPr>
        </p:nvSpPr>
        <p:spPr bwMode="auto">
          <a:xfrm>
            <a:off x="3810000" y="4191000"/>
            <a:ext cx="4075412" cy="156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200" b="1">
                <a:solidFill>
                  <a:srgbClr val="CC3300"/>
                </a:solidFill>
                <a:latin typeface="Arial" charset="0"/>
              </a:defRPr>
            </a:lvl1pPr>
            <a:lvl2pPr marL="742950" indent="-285750" eaLnBrk="0" hangingPunct="0">
              <a:defRPr sz="3200" b="1">
                <a:solidFill>
                  <a:srgbClr val="CC3300"/>
                </a:solidFill>
                <a:latin typeface="Arial" charset="0"/>
              </a:defRPr>
            </a:lvl2pPr>
            <a:lvl3pPr marL="1143000" indent="-228600" eaLnBrk="0" hangingPunct="0">
              <a:defRPr sz="3200" b="1">
                <a:solidFill>
                  <a:srgbClr val="CC3300"/>
                </a:solidFill>
                <a:latin typeface="Arial" charset="0"/>
              </a:defRPr>
            </a:lvl3pPr>
            <a:lvl4pPr marL="1600200" indent="-228600" eaLnBrk="0" hangingPunct="0">
              <a:defRPr sz="3200" b="1">
                <a:solidFill>
                  <a:srgbClr val="CC3300"/>
                </a:solidFill>
                <a:latin typeface="Arial" charset="0"/>
              </a:defRPr>
            </a:lvl4pPr>
            <a:lvl5pPr marL="2057400" indent="-228600" eaLnBrk="0" hangingPunct="0">
              <a:defRPr sz="3200" b="1">
                <a:solidFill>
                  <a:srgbClr val="CC3300"/>
                </a:solidFill>
                <a:latin typeface="Arial" charset="0"/>
              </a:defRPr>
            </a:lvl5pPr>
            <a:lvl6pPr marL="2514600" indent="-228600" eaLnBrk="0" fontAlgn="base" hangingPunct="0">
              <a:spcBef>
                <a:spcPct val="0"/>
              </a:spcBef>
              <a:spcAft>
                <a:spcPct val="0"/>
              </a:spcAft>
              <a:defRPr sz="3200" b="1">
                <a:solidFill>
                  <a:srgbClr val="CC3300"/>
                </a:solidFill>
                <a:latin typeface="Arial" charset="0"/>
              </a:defRPr>
            </a:lvl6pPr>
            <a:lvl7pPr marL="2971800" indent="-228600" eaLnBrk="0" fontAlgn="base" hangingPunct="0">
              <a:spcBef>
                <a:spcPct val="0"/>
              </a:spcBef>
              <a:spcAft>
                <a:spcPct val="0"/>
              </a:spcAft>
              <a:defRPr sz="3200" b="1">
                <a:solidFill>
                  <a:srgbClr val="CC3300"/>
                </a:solidFill>
                <a:latin typeface="Arial" charset="0"/>
              </a:defRPr>
            </a:lvl7pPr>
            <a:lvl8pPr marL="3429000" indent="-228600" eaLnBrk="0" fontAlgn="base" hangingPunct="0">
              <a:spcBef>
                <a:spcPct val="0"/>
              </a:spcBef>
              <a:spcAft>
                <a:spcPct val="0"/>
              </a:spcAft>
              <a:defRPr sz="3200" b="1">
                <a:solidFill>
                  <a:srgbClr val="CC3300"/>
                </a:solidFill>
                <a:latin typeface="Arial" charset="0"/>
              </a:defRPr>
            </a:lvl8pPr>
            <a:lvl9pPr marL="3886200" indent="-228600" eaLnBrk="0" fontAlgn="base" hangingPunct="0">
              <a:spcBef>
                <a:spcPct val="0"/>
              </a:spcBef>
              <a:spcAft>
                <a:spcPct val="0"/>
              </a:spcAft>
              <a:defRPr sz="3200" b="1">
                <a:solidFill>
                  <a:srgbClr val="CC3300"/>
                </a:solidFill>
                <a:latin typeface="Arial" charset="0"/>
              </a:defRPr>
            </a:lvl9pPr>
          </a:lstStyle>
          <a:p>
            <a:pPr eaLnBrk="1" hangingPunct="1"/>
            <a:r>
              <a:rPr lang="en-US" sz="2000" dirty="0" smtClean="0">
                <a:solidFill>
                  <a:schemeClr val="bg2">
                    <a:lumMod val="50000"/>
                  </a:schemeClr>
                </a:solidFill>
              </a:rPr>
              <a:t>October 6, 2016</a:t>
            </a:r>
            <a:endParaRPr lang="en-US" sz="2000" dirty="0" smtClean="0">
              <a:solidFill>
                <a:schemeClr val="bg2">
                  <a:lumMod val="50000"/>
                </a:schemeClr>
              </a:solidFill>
            </a:endParaRPr>
          </a:p>
          <a:p>
            <a:pPr eaLnBrk="1" hangingPunct="1"/>
            <a:endParaRPr lang="en-US" sz="2000" dirty="0">
              <a:solidFill>
                <a:srgbClr val="D3CAB7"/>
              </a:solidFill>
            </a:endParaRPr>
          </a:p>
          <a:p>
            <a:pPr eaLnBrk="1" hangingPunct="1"/>
            <a:r>
              <a:rPr lang="en-US" sz="2400" dirty="0" smtClean="0">
                <a:solidFill>
                  <a:schemeClr val="tx1"/>
                </a:solidFill>
              </a:rPr>
              <a:t>Karen Glasser Sharp</a:t>
            </a:r>
            <a:endParaRPr lang="en-US" sz="2400" dirty="0">
              <a:solidFill>
                <a:schemeClr val="tx1"/>
              </a:solidFill>
            </a:endParaRPr>
          </a:p>
          <a:p>
            <a:pPr eaLnBrk="1" hangingPunct="1"/>
            <a:endParaRPr lang="en-US" sz="2400" dirty="0">
              <a:solidFill>
                <a:schemeClr val="tx1"/>
              </a:solidFill>
            </a:endParaRPr>
          </a:p>
        </p:txBody>
      </p:sp>
      <p:pic>
        <p:nvPicPr>
          <p:cNvPr id="1026" name="Picture 2" descr="P:\logo\Correct new logo\LK logo_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58" y="3352800"/>
            <a:ext cx="1856325" cy="298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250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a:t>ESSA Statutory Accountability Provisions:  Standards</a:t>
            </a:r>
            <a:r>
              <a:rPr lang="en-US" b="1" dirty="0" smtClean="0"/>
              <a:t/>
            </a:r>
            <a:br>
              <a:rPr lang="en-US" b="1" dirty="0" smtClean="0"/>
            </a:br>
            <a:endParaRPr lang="en-US" b="1" dirty="0"/>
          </a:p>
        </p:txBody>
      </p:sp>
      <p:sp>
        <p:nvSpPr>
          <p:cNvPr id="3" name="Content Placeholder 2"/>
          <p:cNvSpPr>
            <a:spLocks noGrp="1"/>
          </p:cNvSpPr>
          <p:nvPr>
            <p:ph idx="1"/>
          </p:nvPr>
        </p:nvSpPr>
        <p:spPr>
          <a:xfrm>
            <a:off x="609599" y="2133600"/>
            <a:ext cx="7942613" cy="4038600"/>
          </a:xfrm>
        </p:spPr>
        <p:txBody>
          <a:bodyPr>
            <a:normAutofit/>
          </a:bodyPr>
          <a:lstStyle/>
          <a:p>
            <a:r>
              <a:rPr lang="en-US" dirty="0"/>
              <a:t>States must establish “challenging state academic standards” in reading/language arts, math and </a:t>
            </a:r>
            <a:r>
              <a:rPr lang="en-US" dirty="0" smtClean="0"/>
              <a:t>science</a:t>
            </a:r>
          </a:p>
          <a:p>
            <a:pPr lvl="0"/>
            <a:r>
              <a:rPr lang="en-US" dirty="0"/>
              <a:t>Standards must be aligned with college entrance requirements and state CTE standards</a:t>
            </a:r>
          </a:p>
          <a:p>
            <a:pPr lvl="0"/>
            <a:r>
              <a:rPr lang="en-US" dirty="0"/>
              <a:t>States must also establish English language proficiency (ELP) standards for English learners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10</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3791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ESSA Statutory Accountability Provisions:  Assessments</a:t>
            </a:r>
            <a:r>
              <a:rPr lang="en-US" dirty="0"/>
              <a:t/>
            </a:r>
            <a:br>
              <a:rPr lang="en-US" dirty="0"/>
            </a:br>
            <a:endParaRPr lang="en-US" b="1" dirty="0"/>
          </a:p>
        </p:txBody>
      </p:sp>
      <p:sp>
        <p:nvSpPr>
          <p:cNvPr id="3" name="Content Placeholder 2"/>
          <p:cNvSpPr>
            <a:spLocks noGrp="1"/>
          </p:cNvSpPr>
          <p:nvPr>
            <p:ph idx="1"/>
          </p:nvPr>
        </p:nvSpPr>
        <p:spPr>
          <a:xfrm>
            <a:off x="609599" y="2133600"/>
            <a:ext cx="7942613" cy="4038600"/>
          </a:xfrm>
        </p:spPr>
        <p:txBody>
          <a:bodyPr>
            <a:normAutofit/>
          </a:bodyPr>
          <a:lstStyle/>
          <a:p>
            <a:pPr lvl="0"/>
            <a:r>
              <a:rPr lang="en-US" dirty="0"/>
              <a:t>States must administer assessments for reading/language arts and math annually in grades 3-8 and once in high school, and once in each of three grade spans for science</a:t>
            </a:r>
          </a:p>
          <a:p>
            <a:pPr lvl="0"/>
            <a:r>
              <a:rPr lang="en-US" dirty="0"/>
              <a:t>ESSA requires that states assess 95% of all students and subgroups, but statue allows states flexibility in how that requirement is factored into state accountability systems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11</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0659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a:t>ESSA Statutory Accountability Provisions:  Indicators</a:t>
            </a:r>
            <a:endParaRPr lang="en-US" b="1" dirty="0"/>
          </a:p>
        </p:txBody>
      </p:sp>
      <p:sp>
        <p:nvSpPr>
          <p:cNvPr id="3" name="Content Placeholder 2"/>
          <p:cNvSpPr>
            <a:spLocks noGrp="1"/>
          </p:cNvSpPr>
          <p:nvPr>
            <p:ph idx="1"/>
          </p:nvPr>
        </p:nvSpPr>
        <p:spPr>
          <a:xfrm>
            <a:off x="609599" y="2133600"/>
            <a:ext cx="7942613" cy="4267200"/>
          </a:xfrm>
        </p:spPr>
        <p:txBody>
          <a:bodyPr>
            <a:normAutofit lnSpcReduction="10000"/>
          </a:bodyPr>
          <a:lstStyle/>
          <a:p>
            <a:pPr lvl="0"/>
            <a:r>
              <a:rPr lang="en-US" dirty="0"/>
              <a:t>Required indicators, all of which must be able to be disaggregated:</a:t>
            </a:r>
          </a:p>
          <a:p>
            <a:pPr lvl="1"/>
            <a:r>
              <a:rPr lang="en-US" sz="2800" dirty="0"/>
              <a:t>Academic proficiency as measured through state assessments</a:t>
            </a:r>
          </a:p>
          <a:p>
            <a:pPr lvl="1"/>
            <a:r>
              <a:rPr lang="en-US" sz="2800" dirty="0"/>
              <a:t>High school graduation rates</a:t>
            </a:r>
          </a:p>
          <a:p>
            <a:pPr lvl="1"/>
            <a:r>
              <a:rPr lang="en-US" sz="2800" dirty="0"/>
              <a:t>Growth or another academic progress indicator for elementary and middle schools</a:t>
            </a:r>
          </a:p>
          <a:p>
            <a:pPr lvl="1"/>
            <a:r>
              <a:rPr lang="en-US" sz="2800" dirty="0"/>
              <a:t>ELL’s progress in attaining proficiency in </a:t>
            </a:r>
            <a:r>
              <a:rPr lang="en-US" sz="2800" dirty="0" smtClean="0"/>
              <a:t>English</a:t>
            </a:r>
          </a:p>
          <a:p>
            <a:pPr lvl="1"/>
            <a:r>
              <a:rPr lang="en-US" sz="2800" dirty="0" smtClean="0"/>
              <a:t>At </a:t>
            </a:r>
            <a:r>
              <a:rPr lang="en-US" sz="2800" dirty="0"/>
              <a:t>least one school quality of student success indicator</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12</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5418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a:t>ESSA Statutory Accountability Provisions:  Indicators</a:t>
            </a:r>
            <a:endParaRPr lang="en-US" b="1" dirty="0"/>
          </a:p>
        </p:txBody>
      </p:sp>
      <p:sp>
        <p:nvSpPr>
          <p:cNvPr id="3" name="Content Placeholder 2"/>
          <p:cNvSpPr>
            <a:spLocks noGrp="1"/>
          </p:cNvSpPr>
          <p:nvPr>
            <p:ph idx="1"/>
          </p:nvPr>
        </p:nvSpPr>
        <p:spPr>
          <a:xfrm>
            <a:off x="609599" y="2438400"/>
            <a:ext cx="7942613" cy="3962400"/>
          </a:xfrm>
        </p:spPr>
        <p:txBody>
          <a:bodyPr>
            <a:normAutofit/>
          </a:bodyPr>
          <a:lstStyle/>
          <a:p>
            <a:pPr lvl="0"/>
            <a:r>
              <a:rPr lang="en-US" dirty="0"/>
              <a:t>State accountability systems must give “substantial weight” to all indicators and “much greater weight,” in the aggregate, to the specified indicators 1-4</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13</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9683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ESSA Statutory Accountability Provisions:  School Identification</a:t>
            </a:r>
            <a:r>
              <a:rPr lang="en-US" dirty="0"/>
              <a:t/>
            </a:r>
            <a:br>
              <a:rPr lang="en-US" dirty="0"/>
            </a:br>
            <a:endParaRPr lang="en-US" b="1" dirty="0"/>
          </a:p>
        </p:txBody>
      </p:sp>
      <p:sp>
        <p:nvSpPr>
          <p:cNvPr id="3" name="Content Placeholder 2"/>
          <p:cNvSpPr>
            <a:spLocks noGrp="1"/>
          </p:cNvSpPr>
          <p:nvPr>
            <p:ph idx="1"/>
          </p:nvPr>
        </p:nvSpPr>
        <p:spPr>
          <a:xfrm>
            <a:off x="609599" y="2133600"/>
            <a:ext cx="7942613" cy="4038600"/>
          </a:xfrm>
        </p:spPr>
        <p:txBody>
          <a:bodyPr>
            <a:noAutofit/>
          </a:bodyPr>
          <a:lstStyle/>
          <a:p>
            <a:pPr lvl="0"/>
            <a:r>
              <a:rPr lang="en-US" sz="3200" dirty="0"/>
              <a:t>Each state is required to identify schools for:</a:t>
            </a:r>
          </a:p>
          <a:p>
            <a:pPr lvl="1"/>
            <a:r>
              <a:rPr lang="en-US" sz="3200" b="1" dirty="0"/>
              <a:t>Comprehensive Support and Improvement:</a:t>
            </a:r>
          </a:p>
          <a:p>
            <a:pPr lvl="2"/>
            <a:r>
              <a:rPr lang="en-US" sz="2800" dirty="0">
                <a:solidFill>
                  <a:schemeClr val="tx1"/>
                </a:solidFill>
              </a:rPr>
              <a:t>Lowest-performing 5% of Title I schools</a:t>
            </a:r>
          </a:p>
          <a:p>
            <a:pPr lvl="2"/>
            <a:r>
              <a:rPr lang="en-US" sz="2800" dirty="0">
                <a:solidFill>
                  <a:schemeClr val="tx1"/>
                </a:solidFill>
              </a:rPr>
              <a:t>All public high schools with a graduation rate below </a:t>
            </a:r>
            <a:r>
              <a:rPr lang="en-US" sz="2800" dirty="0" smtClean="0">
                <a:solidFill>
                  <a:schemeClr val="tx1"/>
                </a:solidFill>
              </a:rPr>
              <a:t>67%</a:t>
            </a:r>
          </a:p>
          <a:p>
            <a:pPr lvl="2"/>
            <a:r>
              <a:rPr lang="en-US" sz="2800" dirty="0" smtClean="0">
                <a:solidFill>
                  <a:schemeClr val="tx1"/>
                </a:solidFill>
              </a:rPr>
              <a:t>Additional </a:t>
            </a:r>
            <a:r>
              <a:rPr lang="en-US" sz="2800" dirty="0">
                <a:solidFill>
                  <a:schemeClr val="tx1"/>
                </a:solidFill>
              </a:rPr>
              <a:t>schools that have chronically low-performing subgroups and have </a:t>
            </a:r>
            <a:r>
              <a:rPr lang="en-US" sz="2800" dirty="0" smtClean="0">
                <a:solidFill>
                  <a:schemeClr val="tx1"/>
                </a:solidFill>
              </a:rPr>
              <a:t>not </a:t>
            </a:r>
            <a:r>
              <a:rPr lang="en-US" sz="2800" dirty="0">
                <a:solidFill>
                  <a:schemeClr val="tx1"/>
                </a:solidFill>
              </a:rPr>
              <a:t>improved with targeted support</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14</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2843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ESSA Statutory Accountability Provisions:  School Identification</a:t>
            </a:r>
            <a:r>
              <a:rPr lang="en-US" dirty="0"/>
              <a:t/>
            </a:r>
            <a:br>
              <a:rPr lang="en-US" dirty="0"/>
            </a:br>
            <a:endParaRPr lang="en-US" b="1" dirty="0"/>
          </a:p>
        </p:txBody>
      </p:sp>
      <p:sp>
        <p:nvSpPr>
          <p:cNvPr id="3" name="Content Placeholder 2"/>
          <p:cNvSpPr>
            <a:spLocks noGrp="1"/>
          </p:cNvSpPr>
          <p:nvPr>
            <p:ph idx="1"/>
          </p:nvPr>
        </p:nvSpPr>
        <p:spPr>
          <a:xfrm>
            <a:off x="609599" y="2133600"/>
            <a:ext cx="7942613" cy="4038600"/>
          </a:xfrm>
        </p:spPr>
        <p:txBody>
          <a:bodyPr>
            <a:normAutofit/>
          </a:bodyPr>
          <a:lstStyle/>
          <a:p>
            <a:pPr lvl="0"/>
            <a:r>
              <a:rPr lang="en-US" sz="3600" dirty="0"/>
              <a:t>Each state is required to identify schools for:</a:t>
            </a:r>
          </a:p>
          <a:p>
            <a:pPr lvl="1"/>
            <a:r>
              <a:rPr lang="en-US" sz="3600" b="1" dirty="0" smtClean="0"/>
              <a:t>Targeted Support </a:t>
            </a:r>
            <a:r>
              <a:rPr lang="en-US" sz="3600" b="1" dirty="0"/>
              <a:t>and Improvement:</a:t>
            </a:r>
          </a:p>
          <a:p>
            <a:pPr lvl="2"/>
            <a:r>
              <a:rPr lang="en-US" sz="3200" dirty="0" smtClean="0">
                <a:solidFill>
                  <a:schemeClr val="tx1"/>
                </a:solidFill>
              </a:rPr>
              <a:t>Schools with one or more </a:t>
            </a:r>
            <a:r>
              <a:rPr lang="en-US" sz="3200" dirty="0">
                <a:solidFill>
                  <a:schemeClr val="tx1"/>
                </a:solidFill>
              </a:rPr>
              <a:t>low-performing </a:t>
            </a:r>
            <a:r>
              <a:rPr lang="en-US" sz="3200" dirty="0" smtClean="0">
                <a:solidFill>
                  <a:schemeClr val="tx1"/>
                </a:solidFill>
              </a:rPr>
              <a:t>subgroups, as defined by the State</a:t>
            </a:r>
            <a:endParaRPr lang="en-US" sz="3200" dirty="0">
              <a:solidFill>
                <a:schemeClr val="tx1"/>
              </a:solidFill>
            </a:endParaRP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15</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5303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smtClean="0"/>
              <a:t>State Transition Timeline</a:t>
            </a:r>
            <a:r>
              <a:rPr lang="en-US" dirty="0"/>
              <a:t/>
            </a:r>
            <a:br>
              <a:rPr lang="en-US" dirty="0"/>
            </a:br>
            <a:endParaRPr lang="en-US" b="1" dirty="0"/>
          </a:p>
        </p:txBody>
      </p:sp>
      <p:sp>
        <p:nvSpPr>
          <p:cNvPr id="3" name="Content Placeholder 2"/>
          <p:cNvSpPr>
            <a:spLocks noGrp="1"/>
          </p:cNvSpPr>
          <p:nvPr>
            <p:ph idx="1"/>
          </p:nvPr>
        </p:nvSpPr>
        <p:spPr>
          <a:xfrm>
            <a:off x="609599" y="2133600"/>
            <a:ext cx="7942613" cy="4038600"/>
          </a:xfrm>
        </p:spPr>
        <p:txBody>
          <a:bodyPr>
            <a:normAutofit/>
          </a:bodyPr>
          <a:lstStyle/>
          <a:p>
            <a:pPr lvl="0"/>
            <a:r>
              <a:rPr lang="en-US" sz="3600" dirty="0" smtClean="0"/>
              <a:t>August 2016: ESEA Flexibility Waivers expire</a:t>
            </a:r>
          </a:p>
          <a:p>
            <a:pPr lvl="0"/>
            <a:r>
              <a:rPr lang="en-US" sz="3600" dirty="0" smtClean="0"/>
              <a:t>2016-2017: Transition period to work with stakeholders and develop state plans</a:t>
            </a:r>
          </a:p>
          <a:p>
            <a:pPr lvl="0"/>
            <a:r>
              <a:rPr lang="en-US" sz="3600" dirty="0" smtClean="0"/>
              <a:t>2017-2018: New state ESSA plans go into effect</a:t>
            </a:r>
            <a:endParaRPr lang="en-US" sz="36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16</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5037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smtClean="0"/>
              <a:t>School Improvement Grants</a:t>
            </a:r>
            <a:r>
              <a:rPr lang="en-US" dirty="0"/>
              <a:t/>
            </a:r>
            <a:br>
              <a:rPr lang="en-US" dirty="0"/>
            </a:br>
            <a:endParaRPr lang="en-US" b="1" dirty="0"/>
          </a:p>
        </p:txBody>
      </p:sp>
      <p:sp>
        <p:nvSpPr>
          <p:cNvPr id="3" name="Content Placeholder 2"/>
          <p:cNvSpPr>
            <a:spLocks noGrp="1"/>
          </p:cNvSpPr>
          <p:nvPr>
            <p:ph idx="1"/>
          </p:nvPr>
        </p:nvSpPr>
        <p:spPr>
          <a:xfrm>
            <a:off x="609599" y="2133600"/>
            <a:ext cx="7942613" cy="4038600"/>
          </a:xfrm>
        </p:spPr>
        <p:txBody>
          <a:bodyPr>
            <a:normAutofit fontScale="92500" lnSpcReduction="20000"/>
          </a:bodyPr>
          <a:lstStyle/>
          <a:p>
            <a:pPr lvl="0"/>
            <a:r>
              <a:rPr lang="en-US" sz="3600" dirty="0"/>
              <a:t>School Improvement Grants in their current form are ended. </a:t>
            </a:r>
            <a:endParaRPr lang="en-US" sz="3600" dirty="0" smtClean="0"/>
          </a:p>
          <a:p>
            <a:pPr lvl="0"/>
            <a:r>
              <a:rPr lang="en-US" sz="3600" dirty="0" smtClean="0"/>
              <a:t>Instead</a:t>
            </a:r>
            <a:r>
              <a:rPr lang="en-US" sz="3600" dirty="0"/>
              <a:t>, to carry out statewide system of technical assistance and support for local educational agencies, each state shall reserve either </a:t>
            </a:r>
            <a:r>
              <a:rPr lang="en-US" sz="3600" dirty="0" smtClean="0"/>
              <a:t>7% of </a:t>
            </a:r>
            <a:r>
              <a:rPr lang="en-US" sz="3600" dirty="0"/>
              <a:t>Title I Part A or the amount the state had reserved for school improvement in 2016 and the amount it received, whichever is greater.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17</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8093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smtClean="0"/>
              <a:t>School Improvement Grants</a:t>
            </a:r>
            <a:r>
              <a:rPr lang="en-US" dirty="0"/>
              <a:t/>
            </a:r>
            <a:br>
              <a:rPr lang="en-US" dirty="0"/>
            </a:br>
            <a:endParaRPr lang="en-US" b="1" dirty="0"/>
          </a:p>
        </p:txBody>
      </p:sp>
      <p:sp>
        <p:nvSpPr>
          <p:cNvPr id="3" name="Content Placeholder 2"/>
          <p:cNvSpPr>
            <a:spLocks noGrp="1"/>
          </p:cNvSpPr>
          <p:nvPr>
            <p:ph idx="1"/>
          </p:nvPr>
        </p:nvSpPr>
        <p:spPr>
          <a:xfrm>
            <a:off x="609599" y="2133600"/>
            <a:ext cx="7942613" cy="4038600"/>
          </a:xfrm>
        </p:spPr>
        <p:txBody>
          <a:bodyPr>
            <a:normAutofit fontScale="92500" lnSpcReduction="10000"/>
          </a:bodyPr>
          <a:lstStyle/>
          <a:p>
            <a:pPr lvl="0"/>
            <a:r>
              <a:rPr lang="en-US" sz="3600" dirty="0"/>
              <a:t>Not less than 95 percent of the amount would go in grants to LEAs on formula or competitive basis for schools implementing comprehensive support and improvement activities or targeted support and improvement activities or the SEA may directly provide those activities. </a:t>
            </a:r>
            <a:endParaRPr lang="en-US" sz="3600" dirty="0" smtClean="0"/>
          </a:p>
          <a:p>
            <a:pPr lvl="0"/>
            <a:r>
              <a:rPr lang="en-US" sz="3600" dirty="0" smtClean="0"/>
              <a:t>These </a:t>
            </a:r>
            <a:r>
              <a:rPr lang="en-US" sz="3600" dirty="0"/>
              <a:t>would be four year grants.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18</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5928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State plans </a:t>
            </a:r>
            <a:br>
              <a:rPr lang="en-US" b="1" dirty="0"/>
            </a:br>
            <a:endParaRPr lang="en-US" b="1" dirty="0"/>
          </a:p>
        </p:txBody>
      </p:sp>
      <p:sp>
        <p:nvSpPr>
          <p:cNvPr id="3" name="Content Placeholder 2"/>
          <p:cNvSpPr>
            <a:spLocks noGrp="1"/>
          </p:cNvSpPr>
          <p:nvPr>
            <p:ph idx="1"/>
          </p:nvPr>
        </p:nvSpPr>
        <p:spPr>
          <a:xfrm>
            <a:off x="609599" y="1752600"/>
            <a:ext cx="7942613" cy="4724400"/>
          </a:xfrm>
        </p:spPr>
        <p:txBody>
          <a:bodyPr>
            <a:normAutofit fontScale="92500" lnSpcReduction="10000"/>
          </a:bodyPr>
          <a:lstStyle/>
          <a:p>
            <a:pPr lvl="0"/>
            <a:r>
              <a:rPr lang="en-US" sz="3600" dirty="0"/>
              <a:t>The State Education Agency (SEA) must submit a Title I plan to the U.S. Department of Education that is developed with timely and meaningful consultation with Governors, members of the state legislature, and state board of education </a:t>
            </a:r>
            <a:endParaRPr lang="en-US" sz="3600" dirty="0" smtClean="0"/>
          </a:p>
          <a:p>
            <a:pPr lvl="0"/>
            <a:r>
              <a:rPr lang="en-US" sz="3600" dirty="0"/>
              <a:t>The list also includes other entities including local education agencies, Indian tribes, teachers and </a:t>
            </a:r>
            <a:r>
              <a:rPr lang="en-US" sz="3600" dirty="0" smtClean="0"/>
              <a:t>principals, </a:t>
            </a:r>
            <a:r>
              <a:rPr lang="en-US" sz="3600" dirty="0"/>
              <a:t>and parents, among others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19</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9550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325112"/>
          </a:xfrm>
        </p:spPr>
        <p:txBody>
          <a:bodyPr/>
          <a:lstStyle/>
          <a:p>
            <a:endParaRPr lang="en-US" dirty="0" smtClean="0"/>
          </a:p>
          <a:p>
            <a:endParaRPr lang="en-US" dirty="0" smtClean="0"/>
          </a:p>
          <a:p>
            <a:endParaRPr lang="en-US" dirty="0" smtClean="0"/>
          </a:p>
          <a:p>
            <a:pPr marL="0" indent="0" algn="ctr">
              <a:buNone/>
            </a:pPr>
            <a:r>
              <a:rPr lang="en-US" sz="4800" b="1" dirty="0" smtClean="0"/>
              <a:t>Overview of ESSA</a:t>
            </a:r>
            <a:endParaRPr lang="en-US" sz="4800" b="1"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a:t>
            </a:fld>
            <a:endParaRPr lang="en-US" dirty="0"/>
          </a:p>
        </p:txBody>
      </p:sp>
      <p:pic>
        <p:nvPicPr>
          <p:cNvPr id="8" name="Picture 7"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29600"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990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Standards</a:t>
            </a:r>
            <a:r>
              <a:rPr lang="en-US" dirty="0"/>
              <a:t> </a:t>
            </a:r>
            <a:r>
              <a:rPr lang="en-US" b="1" dirty="0"/>
              <a:t/>
            </a:r>
            <a:br>
              <a:rPr lang="en-US" b="1" dirty="0"/>
            </a:br>
            <a:endParaRPr lang="en-US" b="1" dirty="0"/>
          </a:p>
        </p:txBody>
      </p:sp>
      <p:sp>
        <p:nvSpPr>
          <p:cNvPr id="3" name="Content Placeholder 2"/>
          <p:cNvSpPr>
            <a:spLocks noGrp="1"/>
          </p:cNvSpPr>
          <p:nvPr>
            <p:ph idx="1"/>
          </p:nvPr>
        </p:nvSpPr>
        <p:spPr>
          <a:xfrm>
            <a:off x="609599" y="1752600"/>
            <a:ext cx="7942613" cy="4724400"/>
          </a:xfrm>
        </p:spPr>
        <p:txBody>
          <a:bodyPr>
            <a:normAutofit fontScale="92500"/>
          </a:bodyPr>
          <a:lstStyle/>
          <a:p>
            <a:pPr lvl="0"/>
            <a:r>
              <a:rPr lang="en-US" sz="3600" dirty="0"/>
              <a:t>Each state’s plan shall provide an assurance that the state has adopted challenging academic content standards and aligned academic achievement standards (“challenging state academic standards”) that include not less than three levels of achievement </a:t>
            </a:r>
            <a:endParaRPr lang="en-US" sz="3600" dirty="0" smtClean="0"/>
          </a:p>
          <a:p>
            <a:pPr lvl="0"/>
            <a:r>
              <a:rPr lang="en-US" sz="3600" dirty="0"/>
              <a:t>Standards must apply to all public schools and public school students in a state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20</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709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Standards</a:t>
            </a:r>
            <a:r>
              <a:rPr lang="en-US" dirty="0"/>
              <a:t> </a:t>
            </a:r>
            <a:r>
              <a:rPr lang="en-US" b="1" dirty="0"/>
              <a:t/>
            </a:r>
            <a:br>
              <a:rPr lang="en-US" b="1" dirty="0"/>
            </a:br>
            <a:endParaRPr lang="en-US" b="1" dirty="0"/>
          </a:p>
        </p:txBody>
      </p:sp>
      <p:sp>
        <p:nvSpPr>
          <p:cNvPr id="3" name="Content Placeholder 2"/>
          <p:cNvSpPr>
            <a:spLocks noGrp="1"/>
          </p:cNvSpPr>
          <p:nvPr>
            <p:ph idx="1"/>
          </p:nvPr>
        </p:nvSpPr>
        <p:spPr>
          <a:xfrm>
            <a:off x="609599" y="1752600"/>
            <a:ext cx="7942613" cy="4724400"/>
          </a:xfrm>
        </p:spPr>
        <p:txBody>
          <a:bodyPr>
            <a:normAutofit fontScale="92500"/>
          </a:bodyPr>
          <a:lstStyle/>
          <a:p>
            <a:pPr lvl="0"/>
            <a:r>
              <a:rPr lang="en-US" sz="3600" dirty="0"/>
              <a:t>Each state’s plan shall provide an assurance that the state has adopted challenging academic content standards and aligned academic achievement standards (“challenging state academic standards”) that include not less than three levels of achievement </a:t>
            </a:r>
            <a:endParaRPr lang="en-US" sz="3600" dirty="0" smtClean="0"/>
          </a:p>
          <a:p>
            <a:pPr lvl="0"/>
            <a:r>
              <a:rPr lang="en-US" sz="3600" dirty="0"/>
              <a:t>Standards must apply to all public schools and public school students in a state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21</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0063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Standards</a:t>
            </a:r>
            <a:r>
              <a:rPr lang="en-US" dirty="0"/>
              <a:t> </a:t>
            </a:r>
            <a:r>
              <a:rPr lang="en-US" b="1" dirty="0"/>
              <a:t/>
            </a:r>
            <a:br>
              <a:rPr lang="en-US" b="1" dirty="0"/>
            </a:br>
            <a:endParaRPr lang="en-US" b="1" dirty="0"/>
          </a:p>
        </p:txBody>
      </p:sp>
      <p:sp>
        <p:nvSpPr>
          <p:cNvPr id="3" name="Content Placeholder 2"/>
          <p:cNvSpPr>
            <a:spLocks noGrp="1"/>
          </p:cNvSpPr>
          <p:nvPr>
            <p:ph idx="1"/>
          </p:nvPr>
        </p:nvSpPr>
        <p:spPr>
          <a:xfrm>
            <a:off x="381000" y="1752600"/>
            <a:ext cx="8305799" cy="4724400"/>
          </a:xfrm>
        </p:spPr>
        <p:txBody>
          <a:bodyPr>
            <a:normAutofit fontScale="92500" lnSpcReduction="10000"/>
          </a:bodyPr>
          <a:lstStyle/>
          <a:p>
            <a:pPr lvl="0"/>
            <a:r>
              <a:rPr lang="en-US" sz="3600" dirty="0"/>
              <a:t>States are allowed to adopt alternate academic achievement standards for students with the most significant disabilities, provided those standards align with state academic standards and promote access to the general education curriculum consistent with IDEA, and are aligned to ensure that a student who meets the alternative standards is on track to pursue postsecondary education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22</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3061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Standards</a:t>
            </a:r>
            <a:r>
              <a:rPr lang="en-US" dirty="0"/>
              <a:t> </a:t>
            </a:r>
            <a:r>
              <a:rPr lang="en-US" b="1" dirty="0"/>
              <a:t/>
            </a:r>
            <a:br>
              <a:rPr lang="en-US" b="1" dirty="0"/>
            </a:br>
            <a:endParaRPr lang="en-US" b="1" dirty="0"/>
          </a:p>
        </p:txBody>
      </p:sp>
      <p:sp>
        <p:nvSpPr>
          <p:cNvPr id="3" name="Content Placeholder 2"/>
          <p:cNvSpPr>
            <a:spLocks noGrp="1"/>
          </p:cNvSpPr>
          <p:nvPr>
            <p:ph idx="1"/>
          </p:nvPr>
        </p:nvSpPr>
        <p:spPr>
          <a:xfrm>
            <a:off x="381000" y="1752600"/>
            <a:ext cx="8305799" cy="4724400"/>
          </a:xfrm>
        </p:spPr>
        <p:txBody>
          <a:bodyPr>
            <a:normAutofit lnSpcReduction="10000"/>
          </a:bodyPr>
          <a:lstStyle/>
          <a:p>
            <a:pPr lvl="0"/>
            <a:r>
              <a:rPr lang="en-US" sz="3600" dirty="0"/>
              <a:t>States must also show in their plan that they have adopted English language proficiency standards. English language proficiency standards must be derived from four domains (speaking, listening, reading and writing), address the different proficiency levels of English learners, and be aligned with the challenging state academic standards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23</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8376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Academic Assessments</a:t>
            </a:r>
            <a:r>
              <a:rPr lang="en-US" dirty="0"/>
              <a:t> </a:t>
            </a:r>
            <a:r>
              <a:rPr lang="en-US" dirty="0" smtClean="0"/>
              <a:t> </a:t>
            </a:r>
            <a:r>
              <a:rPr lang="en-US" b="1" dirty="0"/>
              <a:t/>
            </a:r>
            <a:br>
              <a:rPr lang="en-US" b="1" dirty="0"/>
            </a:br>
            <a:endParaRPr lang="en-US" b="1" dirty="0"/>
          </a:p>
        </p:txBody>
      </p:sp>
      <p:sp>
        <p:nvSpPr>
          <p:cNvPr id="3" name="Content Placeholder 2"/>
          <p:cNvSpPr>
            <a:spLocks noGrp="1"/>
          </p:cNvSpPr>
          <p:nvPr>
            <p:ph idx="1"/>
          </p:nvPr>
        </p:nvSpPr>
        <p:spPr>
          <a:xfrm>
            <a:off x="224643" y="1752600"/>
            <a:ext cx="8305799" cy="4724400"/>
          </a:xfrm>
        </p:spPr>
        <p:txBody>
          <a:bodyPr>
            <a:normAutofit/>
          </a:bodyPr>
          <a:lstStyle/>
          <a:p>
            <a:pPr lvl="0"/>
            <a:r>
              <a:rPr lang="en-US" sz="3600" dirty="0"/>
              <a:t>States are required to implement a set of high-quality student academic assessments in math, reading/language arts, and science, and may implement assessments in other subjects </a:t>
            </a:r>
            <a:endParaRPr lang="en-US" sz="3600" dirty="0" smtClean="0"/>
          </a:p>
          <a:p>
            <a:pPr lvl="0"/>
            <a:r>
              <a:rPr lang="en-US" sz="3600" dirty="0"/>
              <a:t>M</a:t>
            </a:r>
            <a:r>
              <a:rPr lang="en-US" sz="3600" dirty="0" smtClean="0"/>
              <a:t>ust </a:t>
            </a:r>
            <a:r>
              <a:rPr lang="en-US" sz="3600" dirty="0"/>
              <a:t>be administered to all elementary and secondary students and must measure the achievement of all students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24</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3127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Academic Assessments</a:t>
            </a:r>
            <a:r>
              <a:rPr lang="en-US" dirty="0"/>
              <a:t> </a:t>
            </a:r>
            <a:r>
              <a:rPr lang="en-US" dirty="0" smtClean="0"/>
              <a:t> </a:t>
            </a:r>
            <a:r>
              <a:rPr lang="en-US" b="1" dirty="0"/>
              <a:t/>
            </a:r>
            <a:br>
              <a:rPr lang="en-US" b="1" dirty="0"/>
            </a:br>
            <a:endParaRPr lang="en-US" b="1" dirty="0"/>
          </a:p>
        </p:txBody>
      </p:sp>
      <p:sp>
        <p:nvSpPr>
          <p:cNvPr id="3" name="Content Placeholder 2"/>
          <p:cNvSpPr>
            <a:spLocks noGrp="1"/>
          </p:cNvSpPr>
          <p:nvPr>
            <p:ph idx="1"/>
          </p:nvPr>
        </p:nvSpPr>
        <p:spPr>
          <a:xfrm>
            <a:off x="224643" y="1752600"/>
            <a:ext cx="8305799" cy="4724400"/>
          </a:xfrm>
        </p:spPr>
        <p:txBody>
          <a:bodyPr>
            <a:normAutofit/>
          </a:bodyPr>
          <a:lstStyle/>
          <a:p>
            <a:pPr lvl="0"/>
            <a:r>
              <a:rPr lang="en-US" sz="3600" dirty="0"/>
              <a:t>Assessments must be aligned with challenging state academic </a:t>
            </a:r>
            <a:r>
              <a:rPr lang="en-US" sz="3600" dirty="0" smtClean="0"/>
              <a:t>standards</a:t>
            </a:r>
          </a:p>
          <a:p>
            <a:pPr lvl="0"/>
            <a:r>
              <a:rPr lang="en-US" sz="3600" dirty="0"/>
              <a:t>Math and reading/language arts have to be assessed yearly in grades </a:t>
            </a:r>
            <a:r>
              <a:rPr lang="en-US" sz="3600" dirty="0" smtClean="0"/>
              <a:t>3 through 8, </a:t>
            </a:r>
            <a:r>
              <a:rPr lang="en-US" sz="3600" dirty="0"/>
              <a:t>and once in grades </a:t>
            </a:r>
            <a:r>
              <a:rPr lang="en-US" sz="3600" dirty="0" smtClean="0"/>
              <a:t>9 through </a:t>
            </a:r>
            <a:r>
              <a:rPr lang="en-US" sz="3600" dirty="0"/>
              <a:t>12 </a:t>
            </a:r>
            <a:endParaRPr lang="en-US" sz="3600" dirty="0" smtClean="0"/>
          </a:p>
          <a:p>
            <a:pPr lvl="0"/>
            <a:r>
              <a:rPr lang="en-US" sz="3600" dirty="0"/>
              <a:t>Science must be assessed at least once in grades </a:t>
            </a:r>
            <a:r>
              <a:rPr lang="en-US" sz="3600" dirty="0" smtClean="0"/>
              <a:t>3 through 5, </a:t>
            </a:r>
            <a:r>
              <a:rPr lang="en-US" sz="3600" dirty="0"/>
              <a:t>grades </a:t>
            </a:r>
            <a:r>
              <a:rPr lang="en-US" sz="3600" dirty="0" smtClean="0"/>
              <a:t>6 through 9, </a:t>
            </a:r>
            <a:r>
              <a:rPr lang="en-US" sz="3600" dirty="0"/>
              <a:t>and once in grades 10 through 12 </a:t>
            </a:r>
            <a:r>
              <a:rPr lang="en-US" sz="3600" dirty="0" smtClean="0"/>
              <a:t> </a:t>
            </a:r>
            <a:endParaRPr lang="en-US" sz="36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25</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3011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Academic Assessments</a:t>
            </a:r>
            <a:r>
              <a:rPr lang="en-US" dirty="0"/>
              <a:t> </a:t>
            </a:r>
            <a:r>
              <a:rPr lang="en-US" dirty="0" smtClean="0"/>
              <a:t> </a:t>
            </a:r>
            <a:r>
              <a:rPr lang="en-US" b="1" dirty="0"/>
              <a:t/>
            </a:r>
            <a:br>
              <a:rPr lang="en-US" b="1" dirty="0"/>
            </a:br>
            <a:endParaRPr lang="en-US" b="1" dirty="0"/>
          </a:p>
        </p:txBody>
      </p:sp>
      <p:sp>
        <p:nvSpPr>
          <p:cNvPr id="3" name="Content Placeholder 2"/>
          <p:cNvSpPr>
            <a:spLocks noGrp="1"/>
          </p:cNvSpPr>
          <p:nvPr>
            <p:ph idx="1"/>
          </p:nvPr>
        </p:nvSpPr>
        <p:spPr>
          <a:xfrm>
            <a:off x="224643" y="1752600"/>
            <a:ext cx="8305799" cy="4724400"/>
          </a:xfrm>
        </p:spPr>
        <p:txBody>
          <a:bodyPr>
            <a:normAutofit fontScale="92500" lnSpcReduction="10000"/>
          </a:bodyPr>
          <a:lstStyle/>
          <a:p>
            <a:pPr lvl="0"/>
            <a:r>
              <a:rPr lang="en-US" sz="3600" dirty="0"/>
              <a:t>A</a:t>
            </a:r>
            <a:r>
              <a:rPr lang="en-US" sz="3600" dirty="0" smtClean="0"/>
              <a:t>ssessments </a:t>
            </a:r>
            <a:r>
              <a:rPr lang="en-US" sz="3600" dirty="0"/>
              <a:t>must involve multiple measures of student achievement, including measures that assess higher-order thinking skills and understanding </a:t>
            </a:r>
            <a:endParaRPr lang="en-US" sz="3600" dirty="0" smtClean="0"/>
          </a:p>
          <a:p>
            <a:pPr lvl="0"/>
            <a:r>
              <a:rPr lang="en-US" sz="3600" dirty="0"/>
              <a:t>M</a:t>
            </a:r>
            <a:r>
              <a:rPr lang="en-US" sz="3600" dirty="0" smtClean="0"/>
              <a:t>ay </a:t>
            </a:r>
            <a:r>
              <a:rPr lang="en-US" sz="3600" dirty="0"/>
              <a:t>include measures of student growth and may be partially delivered in the form of portfolios, projects or extended performance tasks </a:t>
            </a:r>
            <a:endParaRPr lang="en-US" sz="3600" dirty="0" smtClean="0"/>
          </a:p>
          <a:p>
            <a:pPr lvl="0"/>
            <a:r>
              <a:rPr lang="en-US" sz="3600" dirty="0"/>
              <a:t>M</a:t>
            </a:r>
            <a:r>
              <a:rPr lang="en-US" sz="3600" dirty="0" smtClean="0"/>
              <a:t>ust </a:t>
            </a:r>
            <a:r>
              <a:rPr lang="en-US" sz="3600" dirty="0"/>
              <a:t>provide appropriate accommodations for children with disabilities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26</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9404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Academic Assessments</a:t>
            </a:r>
            <a:r>
              <a:rPr lang="en-US" dirty="0"/>
              <a:t> </a:t>
            </a:r>
            <a:r>
              <a:rPr lang="en-US" dirty="0" smtClean="0"/>
              <a:t> </a:t>
            </a:r>
            <a:r>
              <a:rPr lang="en-US" b="1" dirty="0"/>
              <a:t/>
            </a:r>
            <a:br>
              <a:rPr lang="en-US" b="1" dirty="0"/>
            </a:br>
            <a:endParaRPr lang="en-US" b="1" dirty="0"/>
          </a:p>
        </p:txBody>
      </p:sp>
      <p:sp>
        <p:nvSpPr>
          <p:cNvPr id="3" name="Content Placeholder 2"/>
          <p:cNvSpPr>
            <a:spLocks noGrp="1"/>
          </p:cNvSpPr>
          <p:nvPr>
            <p:ph idx="1"/>
          </p:nvPr>
        </p:nvSpPr>
        <p:spPr>
          <a:xfrm>
            <a:off x="246414" y="1828800"/>
            <a:ext cx="8305799" cy="4724400"/>
          </a:xfrm>
        </p:spPr>
        <p:txBody>
          <a:bodyPr>
            <a:normAutofit/>
          </a:bodyPr>
          <a:lstStyle/>
          <a:p>
            <a:pPr lvl="0"/>
            <a:r>
              <a:rPr lang="en-US" sz="3600" dirty="0"/>
              <a:t>A</a:t>
            </a:r>
            <a:r>
              <a:rPr lang="en-US" sz="3600" dirty="0" smtClean="0"/>
              <a:t>ssessments </a:t>
            </a:r>
            <a:r>
              <a:rPr lang="en-US" sz="3600" dirty="0"/>
              <a:t>can be administered through a single summative assessment or through multiple assessments during the course of the academic year </a:t>
            </a:r>
            <a:endParaRPr lang="en-US" sz="3600" dirty="0" smtClean="0"/>
          </a:p>
          <a:p>
            <a:pPr lvl="0"/>
            <a:r>
              <a:rPr lang="en-US" sz="3600" dirty="0"/>
              <a:t>Results must be disaggregated with each state, local education agency, and school </a:t>
            </a:r>
            <a:r>
              <a:rPr lang="en-US" sz="3600" dirty="0" smtClean="0"/>
              <a:t>by:</a:t>
            </a:r>
            <a:endParaRPr lang="en-US" sz="36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27</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5378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Academic Assessments</a:t>
            </a:r>
            <a:r>
              <a:rPr lang="en-US" dirty="0"/>
              <a:t> </a:t>
            </a:r>
            <a:r>
              <a:rPr lang="en-US" dirty="0" smtClean="0"/>
              <a:t> </a:t>
            </a:r>
            <a:r>
              <a:rPr lang="en-US" b="1" dirty="0"/>
              <a:t/>
            </a:r>
            <a:br>
              <a:rPr lang="en-US" b="1" dirty="0"/>
            </a:br>
            <a:endParaRPr lang="en-US" b="1" dirty="0"/>
          </a:p>
        </p:txBody>
      </p:sp>
      <p:sp>
        <p:nvSpPr>
          <p:cNvPr id="3" name="Content Placeholder 2"/>
          <p:cNvSpPr>
            <a:spLocks noGrp="1"/>
          </p:cNvSpPr>
          <p:nvPr>
            <p:ph idx="1"/>
          </p:nvPr>
        </p:nvSpPr>
        <p:spPr>
          <a:xfrm>
            <a:off x="246414" y="1828800"/>
            <a:ext cx="8305799" cy="4724400"/>
          </a:xfrm>
        </p:spPr>
        <p:txBody>
          <a:bodyPr>
            <a:normAutofit fontScale="92500" lnSpcReduction="20000"/>
          </a:bodyPr>
          <a:lstStyle/>
          <a:p>
            <a:endParaRPr lang="en-US" sz="3600" dirty="0"/>
          </a:p>
          <a:p>
            <a:r>
              <a:rPr lang="en-US" sz="3600" dirty="0" smtClean="0"/>
              <a:t>Racial </a:t>
            </a:r>
            <a:r>
              <a:rPr lang="en-US" sz="3600" dirty="0"/>
              <a:t>and ethnic group; </a:t>
            </a:r>
          </a:p>
          <a:p>
            <a:r>
              <a:rPr lang="en-US" sz="3600" dirty="0" smtClean="0"/>
              <a:t>Economically </a:t>
            </a:r>
            <a:r>
              <a:rPr lang="en-US" sz="3600" dirty="0"/>
              <a:t>disadvantaged students compared to students who are not economically disadvantaged; </a:t>
            </a:r>
          </a:p>
          <a:p>
            <a:r>
              <a:rPr lang="en-US" sz="3600" dirty="0" smtClean="0"/>
              <a:t>Children </a:t>
            </a:r>
            <a:r>
              <a:rPr lang="en-US" sz="3600" dirty="0"/>
              <a:t>with disabilities as compared to children without disabilities; </a:t>
            </a:r>
          </a:p>
          <a:p>
            <a:r>
              <a:rPr lang="en-US" sz="3600" dirty="0" smtClean="0"/>
              <a:t>English </a:t>
            </a:r>
            <a:r>
              <a:rPr lang="en-US" sz="3600" dirty="0"/>
              <a:t>proficiency status; </a:t>
            </a:r>
          </a:p>
          <a:p>
            <a:r>
              <a:rPr lang="en-US" sz="3600" dirty="0" smtClean="0"/>
              <a:t>Gender</a:t>
            </a:r>
            <a:r>
              <a:rPr lang="en-US" sz="3600" dirty="0"/>
              <a:t>; and </a:t>
            </a:r>
          </a:p>
          <a:p>
            <a:r>
              <a:rPr lang="en-US" sz="3600" dirty="0" smtClean="0"/>
              <a:t>Migrant </a:t>
            </a:r>
            <a:r>
              <a:rPr lang="en-US" sz="3600" dirty="0"/>
              <a:t>status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28</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289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Academic Assessments</a:t>
            </a:r>
            <a:r>
              <a:rPr lang="en-US" dirty="0"/>
              <a:t> </a:t>
            </a:r>
            <a:r>
              <a:rPr lang="en-US" dirty="0" smtClean="0"/>
              <a:t> </a:t>
            </a:r>
            <a:r>
              <a:rPr lang="en-US" b="1" dirty="0"/>
              <a:t/>
            </a:r>
            <a:br>
              <a:rPr lang="en-US" b="1" dirty="0"/>
            </a:br>
            <a:endParaRPr lang="en-US" b="1" dirty="0"/>
          </a:p>
        </p:txBody>
      </p:sp>
      <p:sp>
        <p:nvSpPr>
          <p:cNvPr id="3" name="Content Placeholder 2"/>
          <p:cNvSpPr>
            <a:spLocks noGrp="1"/>
          </p:cNvSpPr>
          <p:nvPr>
            <p:ph idx="1"/>
          </p:nvPr>
        </p:nvSpPr>
        <p:spPr>
          <a:xfrm>
            <a:off x="246414" y="1828800"/>
            <a:ext cx="8305799" cy="4724400"/>
          </a:xfrm>
        </p:spPr>
        <p:txBody>
          <a:bodyPr>
            <a:normAutofit lnSpcReduction="10000"/>
          </a:bodyPr>
          <a:lstStyle/>
          <a:p>
            <a:r>
              <a:rPr lang="en-US" sz="3600" dirty="0" smtClean="0"/>
              <a:t>Alternate </a:t>
            </a:r>
            <a:r>
              <a:rPr lang="en-US" sz="3600" dirty="0"/>
              <a:t>assessments are to be aligned with alternative academic standards and achievement </a:t>
            </a:r>
            <a:r>
              <a:rPr lang="en-US" sz="3600" dirty="0" smtClean="0"/>
              <a:t>goals</a:t>
            </a:r>
          </a:p>
          <a:p>
            <a:r>
              <a:rPr lang="en-US" sz="3600" dirty="0" smtClean="0"/>
              <a:t>Only 1% of </a:t>
            </a:r>
            <a:r>
              <a:rPr lang="en-US" sz="3600" dirty="0"/>
              <a:t>the total number of all students in the state can be assessed using these alternate assessments </a:t>
            </a:r>
            <a:endParaRPr lang="en-US" sz="3600" dirty="0" smtClean="0"/>
          </a:p>
          <a:p>
            <a:r>
              <a:rPr lang="en-US" sz="3600" dirty="0" smtClean="0"/>
              <a:t>The 1% cap applies to the State, not the LEA; however, you can expect the State to require a justification if exceeded</a:t>
            </a:r>
            <a:endParaRPr lang="en-US" sz="36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29</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4827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Origins of ESSA</a:t>
            </a:r>
            <a:r>
              <a:rPr lang="en-US" b="1" dirty="0" smtClean="0"/>
              <a:t/>
            </a:r>
            <a:br>
              <a:rPr lang="en-US" b="1" dirty="0" smtClean="0"/>
            </a:br>
            <a:endParaRPr lang="en-US" b="1" dirty="0"/>
          </a:p>
        </p:txBody>
      </p:sp>
      <p:sp>
        <p:nvSpPr>
          <p:cNvPr id="3" name="Content Placeholder 2"/>
          <p:cNvSpPr>
            <a:spLocks noGrp="1"/>
          </p:cNvSpPr>
          <p:nvPr>
            <p:ph idx="1"/>
          </p:nvPr>
        </p:nvSpPr>
        <p:spPr>
          <a:xfrm>
            <a:off x="533400" y="1524001"/>
            <a:ext cx="8153400" cy="4648200"/>
          </a:xfrm>
        </p:spPr>
        <p:txBody>
          <a:bodyPr>
            <a:normAutofit lnSpcReduction="10000"/>
          </a:bodyPr>
          <a:lstStyle/>
          <a:p>
            <a:pPr marL="571500" indent="-571500">
              <a:buAutoNum type="arabicPeriod"/>
            </a:pPr>
            <a:r>
              <a:rPr lang="en-US" dirty="0"/>
              <a:t>The </a:t>
            </a:r>
            <a:r>
              <a:rPr lang="en-US" i="1" dirty="0"/>
              <a:t>Elementary and Secondary Education Act (ESEA) </a:t>
            </a:r>
            <a:r>
              <a:rPr lang="en-US" dirty="0"/>
              <a:t>was signed into law by President Lyndon B. Johnson in 1965, as part of his “War on Poverty</a:t>
            </a:r>
            <a:r>
              <a:rPr lang="en-US" dirty="0" smtClean="0"/>
              <a:t>.”</a:t>
            </a:r>
          </a:p>
          <a:p>
            <a:pPr marL="0" indent="0">
              <a:buNone/>
            </a:pPr>
            <a:endParaRPr lang="en-US" dirty="0"/>
          </a:p>
          <a:p>
            <a:pPr marL="0" indent="0">
              <a:buNone/>
            </a:pPr>
            <a:r>
              <a:rPr lang="en-US" dirty="0"/>
              <a:t>This law was originally put in place to provide educational opportunities to children President Johnson referred to as “educationally deprived.” The goal was to reduce the time it took to bring new teaching techniques into the classroom and strengthen state and local education agencies to address education for all kids.</a:t>
            </a:r>
            <a:endParaRPr lang="en-US" dirty="0" smtClean="0"/>
          </a:p>
          <a:p>
            <a:pPr marL="571500" indent="-571500">
              <a:buAutoNum type="arabicPeriod"/>
            </a:pPr>
            <a:endParaRPr lang="en-US" dirty="0" smtClean="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1147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Academic Assessments</a:t>
            </a:r>
            <a:r>
              <a:rPr lang="en-US" dirty="0"/>
              <a:t> </a:t>
            </a:r>
            <a:r>
              <a:rPr lang="en-US" dirty="0" smtClean="0"/>
              <a:t> </a:t>
            </a:r>
            <a:r>
              <a:rPr lang="en-US" b="1" dirty="0"/>
              <a:t/>
            </a:r>
            <a:br>
              <a:rPr lang="en-US" b="1" dirty="0"/>
            </a:br>
            <a:endParaRPr lang="en-US" b="1" dirty="0"/>
          </a:p>
        </p:txBody>
      </p:sp>
      <p:sp>
        <p:nvSpPr>
          <p:cNvPr id="3" name="Content Placeholder 2"/>
          <p:cNvSpPr>
            <a:spLocks noGrp="1"/>
          </p:cNvSpPr>
          <p:nvPr>
            <p:ph idx="1"/>
          </p:nvPr>
        </p:nvSpPr>
        <p:spPr>
          <a:xfrm>
            <a:off x="246414" y="1828800"/>
            <a:ext cx="8305799" cy="4724400"/>
          </a:xfrm>
        </p:spPr>
        <p:txBody>
          <a:bodyPr>
            <a:normAutofit/>
          </a:bodyPr>
          <a:lstStyle/>
          <a:p>
            <a:r>
              <a:rPr lang="en-US" sz="3600" dirty="0"/>
              <a:t>LEAs may administered a nationally-recognized high school academic assessment approved by the state in place of a required statewide assessment </a:t>
            </a:r>
            <a:endParaRPr lang="en-US" sz="3600" dirty="0" smtClean="0"/>
          </a:p>
          <a:p>
            <a:r>
              <a:rPr lang="en-US" sz="3600" dirty="0" smtClean="0"/>
              <a:t>Could utilize the SAT or ACT</a:t>
            </a:r>
            <a:endParaRPr lang="en-US" sz="36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30</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4382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Academic Assessments</a:t>
            </a:r>
            <a:r>
              <a:rPr lang="en-US" dirty="0"/>
              <a:t> </a:t>
            </a:r>
            <a:r>
              <a:rPr lang="en-US" dirty="0" smtClean="0"/>
              <a:t> </a:t>
            </a:r>
            <a:r>
              <a:rPr lang="en-US" b="1" dirty="0"/>
              <a:t/>
            </a:r>
            <a:br>
              <a:rPr lang="en-US" b="1" dirty="0"/>
            </a:br>
            <a:endParaRPr lang="en-US" b="1" dirty="0"/>
          </a:p>
        </p:txBody>
      </p:sp>
      <p:sp>
        <p:nvSpPr>
          <p:cNvPr id="3" name="Content Placeholder 2"/>
          <p:cNvSpPr>
            <a:spLocks noGrp="1"/>
          </p:cNvSpPr>
          <p:nvPr>
            <p:ph idx="1"/>
          </p:nvPr>
        </p:nvSpPr>
        <p:spPr>
          <a:xfrm>
            <a:off x="246414" y="1828800"/>
            <a:ext cx="8305799" cy="4724400"/>
          </a:xfrm>
        </p:spPr>
        <p:txBody>
          <a:bodyPr>
            <a:normAutofit/>
          </a:bodyPr>
          <a:lstStyle/>
          <a:p>
            <a:r>
              <a:rPr lang="en-US" sz="3600" dirty="0"/>
              <a:t>ESSA contains a parental rights statement that ESSA does not preempt a state or local law regarding the decision of a parent to not have their child participate in the </a:t>
            </a:r>
            <a:r>
              <a:rPr lang="en-US" sz="3600" dirty="0" smtClean="0"/>
              <a:t>assessments</a:t>
            </a:r>
          </a:p>
          <a:p>
            <a:r>
              <a:rPr lang="en-US" sz="3600" dirty="0" smtClean="0"/>
              <a:t>However</a:t>
            </a:r>
            <a:r>
              <a:rPr lang="en-US" sz="3600" dirty="0"/>
              <a:t>, that child is still counted against the 95% participation rate requirement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31</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233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Academic Assessments</a:t>
            </a:r>
            <a:r>
              <a:rPr lang="en-US" dirty="0"/>
              <a:t> </a:t>
            </a:r>
            <a:r>
              <a:rPr lang="en-US" dirty="0" smtClean="0"/>
              <a:t> </a:t>
            </a:r>
            <a:r>
              <a:rPr lang="en-US" b="1" dirty="0"/>
              <a:t/>
            </a:r>
            <a:br>
              <a:rPr lang="en-US" b="1" dirty="0"/>
            </a:br>
            <a:endParaRPr lang="en-US" b="1" dirty="0"/>
          </a:p>
        </p:txBody>
      </p:sp>
      <p:sp>
        <p:nvSpPr>
          <p:cNvPr id="3" name="Content Placeholder 2"/>
          <p:cNvSpPr>
            <a:spLocks noGrp="1"/>
          </p:cNvSpPr>
          <p:nvPr>
            <p:ph idx="1"/>
          </p:nvPr>
        </p:nvSpPr>
        <p:spPr>
          <a:xfrm>
            <a:off x="246414" y="1828800"/>
            <a:ext cx="8305799" cy="4724400"/>
          </a:xfrm>
        </p:spPr>
        <p:txBody>
          <a:bodyPr>
            <a:normAutofit/>
          </a:bodyPr>
          <a:lstStyle/>
          <a:p>
            <a:r>
              <a:rPr lang="en-US" sz="3600" dirty="0"/>
              <a:t>Subject to federal or state requirements related to assessments, evaluations, and accommodations, states may set a target limit on the number on the aggregate amount of time devoted to assessments in each grade, expressed as a percentage of instructional hours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32</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304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Statewide Accountability System </a:t>
            </a:r>
            <a:br>
              <a:rPr lang="en-US" b="1" dirty="0"/>
            </a:br>
            <a:endParaRPr lang="en-US" b="1" dirty="0"/>
          </a:p>
        </p:txBody>
      </p:sp>
      <p:sp>
        <p:nvSpPr>
          <p:cNvPr id="3" name="Content Placeholder 2"/>
          <p:cNvSpPr>
            <a:spLocks noGrp="1"/>
          </p:cNvSpPr>
          <p:nvPr>
            <p:ph idx="1"/>
          </p:nvPr>
        </p:nvSpPr>
        <p:spPr>
          <a:xfrm>
            <a:off x="246414" y="1828800"/>
            <a:ext cx="8305799" cy="4724400"/>
          </a:xfrm>
        </p:spPr>
        <p:txBody>
          <a:bodyPr>
            <a:normAutofit/>
          </a:bodyPr>
          <a:lstStyle/>
          <a:p>
            <a:r>
              <a:rPr lang="en-US" sz="3600" dirty="0"/>
              <a:t>Each state must have a statewide accountability system that is based on the challenging state academic standards for reading/language arts and math to improve student academic achievement and school </a:t>
            </a:r>
            <a:r>
              <a:rPr lang="en-US" sz="3600" dirty="0" smtClean="0"/>
              <a:t>success</a:t>
            </a:r>
            <a:endParaRPr lang="en-US" sz="36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33</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1135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Statewide Accountability System </a:t>
            </a:r>
            <a:br>
              <a:rPr lang="en-US" b="1" dirty="0"/>
            </a:br>
            <a:endParaRPr lang="en-US" b="1" dirty="0"/>
          </a:p>
        </p:txBody>
      </p:sp>
      <p:sp>
        <p:nvSpPr>
          <p:cNvPr id="3" name="Content Placeholder 2"/>
          <p:cNvSpPr>
            <a:spLocks noGrp="1"/>
          </p:cNvSpPr>
          <p:nvPr>
            <p:ph idx="1"/>
          </p:nvPr>
        </p:nvSpPr>
        <p:spPr>
          <a:xfrm>
            <a:off x="246414" y="1828800"/>
            <a:ext cx="8305799" cy="4724400"/>
          </a:xfrm>
        </p:spPr>
        <p:txBody>
          <a:bodyPr>
            <a:normAutofit fontScale="77500" lnSpcReduction="20000"/>
          </a:bodyPr>
          <a:lstStyle/>
          <a:p>
            <a:endParaRPr lang="en-US" sz="3600" dirty="0"/>
          </a:p>
          <a:p>
            <a:r>
              <a:rPr lang="en-US" sz="3600" dirty="0" smtClean="0"/>
              <a:t>States must establish </a:t>
            </a:r>
            <a:r>
              <a:rPr lang="en-US" sz="3600" dirty="0"/>
              <a:t>ambitious state-designed long-term goals for all students and each subgroup of students in the state for improved: </a:t>
            </a:r>
          </a:p>
          <a:p>
            <a:pPr lvl="1"/>
            <a:r>
              <a:rPr lang="en-US" sz="3600" dirty="0" smtClean="0"/>
              <a:t>Academic </a:t>
            </a:r>
            <a:r>
              <a:rPr lang="en-US" sz="3600" dirty="0"/>
              <a:t>achievement as measured by proficiency on the annual assessments </a:t>
            </a:r>
            <a:endParaRPr lang="en-US" sz="3600" dirty="0" smtClean="0"/>
          </a:p>
          <a:p>
            <a:pPr lvl="1"/>
            <a:r>
              <a:rPr lang="en-US" sz="3600" dirty="0" smtClean="0"/>
              <a:t>High </a:t>
            </a:r>
            <a:r>
              <a:rPr lang="en-US" sz="3600" dirty="0"/>
              <a:t>school graduation rates including the four-year adjusted cohort graduation rate and at the state’s discretion the extended-year adjusted cohort graduation rate </a:t>
            </a:r>
            <a:endParaRPr lang="en-US" sz="3600" dirty="0" smtClean="0"/>
          </a:p>
          <a:p>
            <a:pPr lvl="1"/>
            <a:r>
              <a:rPr lang="en-US" sz="3600" dirty="0" smtClean="0"/>
              <a:t>Percent </a:t>
            </a:r>
            <a:r>
              <a:rPr lang="en-US" sz="3600" dirty="0"/>
              <a:t>of English learners making progress in achieving English language proficiency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34</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121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Statewide Accountability System </a:t>
            </a:r>
            <a:br>
              <a:rPr lang="en-US" b="1" dirty="0"/>
            </a:br>
            <a:endParaRPr lang="en-US" b="1" dirty="0"/>
          </a:p>
        </p:txBody>
      </p:sp>
      <p:sp>
        <p:nvSpPr>
          <p:cNvPr id="3" name="Content Placeholder 2"/>
          <p:cNvSpPr>
            <a:spLocks noGrp="1"/>
          </p:cNvSpPr>
          <p:nvPr>
            <p:ph idx="1"/>
          </p:nvPr>
        </p:nvSpPr>
        <p:spPr>
          <a:xfrm>
            <a:off x="246414" y="1752601"/>
            <a:ext cx="8305799" cy="4920614"/>
          </a:xfrm>
        </p:spPr>
        <p:txBody>
          <a:bodyPr>
            <a:normAutofit fontScale="92500" lnSpcReduction="10000"/>
          </a:bodyPr>
          <a:lstStyle/>
          <a:p>
            <a:r>
              <a:rPr lang="en-US" sz="3200" dirty="0" smtClean="0"/>
              <a:t>The </a:t>
            </a:r>
            <a:r>
              <a:rPr lang="en-US" sz="3200" dirty="0"/>
              <a:t>indicators of the system, for all students and separately for each </a:t>
            </a:r>
            <a:r>
              <a:rPr lang="en-US" sz="3200" dirty="0" smtClean="0"/>
              <a:t>subgroup</a:t>
            </a:r>
            <a:r>
              <a:rPr lang="en-US" sz="3600" dirty="0" smtClean="0"/>
              <a:t>:</a:t>
            </a:r>
          </a:p>
          <a:p>
            <a:pPr lvl="1"/>
            <a:r>
              <a:rPr lang="en-US" sz="2800" dirty="0" smtClean="0"/>
              <a:t>Academic </a:t>
            </a:r>
            <a:r>
              <a:rPr lang="en-US" sz="2800" dirty="0"/>
              <a:t>achievement as measured by proficiency on annual assessments </a:t>
            </a:r>
            <a:endParaRPr lang="en-US" sz="2800" dirty="0" smtClean="0"/>
          </a:p>
          <a:p>
            <a:pPr lvl="1"/>
            <a:r>
              <a:rPr lang="en-US" sz="2800" dirty="0" smtClean="0"/>
              <a:t>Another </a:t>
            </a:r>
            <a:r>
              <a:rPr lang="en-US" sz="2800" dirty="0"/>
              <a:t>indicator of academic achievement </a:t>
            </a:r>
            <a:endParaRPr lang="en-US" sz="2800" dirty="0" smtClean="0"/>
          </a:p>
          <a:p>
            <a:pPr lvl="1"/>
            <a:r>
              <a:rPr lang="en-US" sz="2800" dirty="0" smtClean="0"/>
              <a:t>For </a:t>
            </a:r>
            <a:r>
              <a:rPr lang="en-US" sz="2800" dirty="0"/>
              <a:t>high schools, a measure of the graduation </a:t>
            </a:r>
            <a:r>
              <a:rPr lang="en-US" sz="2800" dirty="0" smtClean="0"/>
              <a:t>rate </a:t>
            </a:r>
          </a:p>
          <a:p>
            <a:pPr lvl="1"/>
            <a:r>
              <a:rPr lang="en-US" sz="2800" dirty="0" smtClean="0"/>
              <a:t>Progress </a:t>
            </a:r>
            <a:r>
              <a:rPr lang="en-US" sz="2800" dirty="0"/>
              <a:t>of English learners in achieving English language </a:t>
            </a:r>
            <a:r>
              <a:rPr lang="en-US" sz="2800" dirty="0" smtClean="0"/>
              <a:t>proficiency </a:t>
            </a:r>
          </a:p>
          <a:p>
            <a:pPr lvl="1"/>
            <a:r>
              <a:rPr lang="en-US" sz="2800" dirty="0" smtClean="0"/>
              <a:t>An </a:t>
            </a:r>
            <a:r>
              <a:rPr lang="en-US" sz="2800" dirty="0"/>
              <a:t>indicator of school quality and student success such as student engagement, educator engagement, student access to advanced coursework, postsecondary readiness, school climate and safety, or other measure </a:t>
            </a:r>
          </a:p>
          <a:p>
            <a:pPr lvl="1"/>
            <a:endParaRPr lang="en-US" sz="28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35</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8920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Statewide Accountability System </a:t>
            </a:r>
            <a:br>
              <a:rPr lang="en-US" b="1" dirty="0"/>
            </a:br>
            <a:endParaRPr lang="en-US" b="1" dirty="0"/>
          </a:p>
        </p:txBody>
      </p:sp>
      <p:sp>
        <p:nvSpPr>
          <p:cNvPr id="3" name="Content Placeholder 2"/>
          <p:cNvSpPr>
            <a:spLocks noGrp="1"/>
          </p:cNvSpPr>
          <p:nvPr>
            <p:ph idx="1"/>
          </p:nvPr>
        </p:nvSpPr>
        <p:spPr>
          <a:xfrm>
            <a:off x="246414" y="1828799"/>
            <a:ext cx="8305799" cy="4844415"/>
          </a:xfrm>
        </p:spPr>
        <p:txBody>
          <a:bodyPr>
            <a:normAutofit/>
          </a:bodyPr>
          <a:lstStyle/>
          <a:p>
            <a:r>
              <a:rPr lang="en-US" sz="3200" dirty="0"/>
              <a:t>The system must differentiate any school in which any subgroup of students is consistently underperforming. Those subgroups </a:t>
            </a:r>
            <a:r>
              <a:rPr lang="en-US" sz="3200" dirty="0" smtClean="0"/>
              <a:t>are:</a:t>
            </a:r>
          </a:p>
          <a:p>
            <a:pPr lvl="1"/>
            <a:r>
              <a:rPr lang="en-US" sz="3200" dirty="0" smtClean="0"/>
              <a:t>Economically </a:t>
            </a:r>
            <a:r>
              <a:rPr lang="en-US" sz="3200" dirty="0"/>
              <a:t>disadvantaged students </a:t>
            </a:r>
            <a:endParaRPr lang="en-US" sz="3200" dirty="0" smtClean="0"/>
          </a:p>
          <a:p>
            <a:pPr lvl="1"/>
            <a:r>
              <a:rPr lang="en-US" sz="3200" dirty="0" smtClean="0"/>
              <a:t>Students </a:t>
            </a:r>
            <a:r>
              <a:rPr lang="en-US" sz="3200" dirty="0"/>
              <a:t>from major racial and ethnic groups </a:t>
            </a:r>
            <a:endParaRPr lang="en-US" sz="3200" dirty="0" smtClean="0"/>
          </a:p>
          <a:p>
            <a:pPr lvl="1"/>
            <a:r>
              <a:rPr lang="en-US" sz="3200" dirty="0" smtClean="0"/>
              <a:t>Children </a:t>
            </a:r>
            <a:r>
              <a:rPr lang="en-US" sz="3200" dirty="0"/>
              <a:t>with disabilities </a:t>
            </a:r>
            <a:endParaRPr lang="en-US" sz="3200" dirty="0" smtClean="0"/>
          </a:p>
          <a:p>
            <a:pPr lvl="1"/>
            <a:r>
              <a:rPr lang="en-US" sz="3200" dirty="0" smtClean="0"/>
              <a:t>English </a:t>
            </a:r>
            <a:r>
              <a:rPr lang="en-US" sz="3200" dirty="0"/>
              <a:t>learners </a:t>
            </a:r>
          </a:p>
          <a:p>
            <a:pPr lvl="1"/>
            <a:endParaRPr lang="en-US" sz="28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36</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4597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Identification of schools </a:t>
            </a:r>
            <a:br>
              <a:rPr lang="en-US" b="1" dirty="0"/>
            </a:br>
            <a:endParaRPr lang="en-US" b="1" dirty="0"/>
          </a:p>
        </p:txBody>
      </p:sp>
      <p:sp>
        <p:nvSpPr>
          <p:cNvPr id="3" name="Content Placeholder 2"/>
          <p:cNvSpPr>
            <a:spLocks noGrp="1"/>
          </p:cNvSpPr>
          <p:nvPr>
            <p:ph idx="1"/>
          </p:nvPr>
        </p:nvSpPr>
        <p:spPr>
          <a:xfrm>
            <a:off x="246414" y="1676401"/>
            <a:ext cx="8305799" cy="4996814"/>
          </a:xfrm>
        </p:spPr>
        <p:txBody>
          <a:bodyPr>
            <a:normAutofit/>
          </a:bodyPr>
          <a:lstStyle/>
          <a:p>
            <a:r>
              <a:rPr lang="en-US" sz="3200" dirty="0"/>
              <a:t>States must establish a methodology to identify </a:t>
            </a:r>
            <a:r>
              <a:rPr lang="en-US" sz="3200" dirty="0" smtClean="0"/>
              <a:t>those </a:t>
            </a:r>
            <a:r>
              <a:rPr lang="en-US" sz="3200" dirty="0"/>
              <a:t>schools in need of comprehensive support and improvement, which will include the lowest performing </a:t>
            </a:r>
            <a:r>
              <a:rPr lang="en-US" sz="3200" dirty="0" smtClean="0"/>
              <a:t>5% </a:t>
            </a:r>
            <a:r>
              <a:rPr lang="en-US" sz="3200" dirty="0"/>
              <a:t>of all schools receiving Title I funds and any high school failing to graduate 1/3 or more of their </a:t>
            </a:r>
            <a:r>
              <a:rPr lang="en-US" sz="3200" dirty="0" smtClean="0"/>
              <a:t>students</a:t>
            </a:r>
          </a:p>
          <a:p>
            <a:r>
              <a:rPr lang="en-US" sz="3200" dirty="0" smtClean="0"/>
              <a:t>Beginning </a:t>
            </a:r>
            <a:r>
              <a:rPr lang="en-US" sz="3200" dirty="0"/>
              <a:t>in 2017-2018 school year and then at least every three years </a:t>
            </a:r>
            <a:r>
              <a:rPr lang="en-US" sz="3200" dirty="0" smtClean="0"/>
              <a:t>subsequently</a:t>
            </a:r>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37</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599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
            </a:r>
            <a:br>
              <a:rPr lang="en-US" b="1" dirty="0" smtClean="0"/>
            </a:br>
            <a:r>
              <a:rPr lang="en-US" b="1" dirty="0"/>
              <a:t>Identification of schools </a:t>
            </a:r>
            <a:br>
              <a:rPr lang="en-US" b="1" dirty="0"/>
            </a:br>
            <a:endParaRPr lang="en-US" b="1" dirty="0"/>
          </a:p>
        </p:txBody>
      </p:sp>
      <p:sp>
        <p:nvSpPr>
          <p:cNvPr id="3" name="Content Placeholder 2"/>
          <p:cNvSpPr>
            <a:spLocks noGrp="1"/>
          </p:cNvSpPr>
          <p:nvPr>
            <p:ph idx="1"/>
          </p:nvPr>
        </p:nvSpPr>
        <p:spPr>
          <a:xfrm>
            <a:off x="246414" y="1828799"/>
            <a:ext cx="8305799" cy="4844415"/>
          </a:xfrm>
        </p:spPr>
        <p:txBody>
          <a:bodyPr>
            <a:normAutofit/>
          </a:bodyPr>
          <a:lstStyle/>
          <a:p>
            <a:r>
              <a:rPr lang="en-US" sz="3200" dirty="0"/>
              <a:t>States will also notify LEAs of any school in its district in which a subgroup of students is consistently underperforming, and this will result in a school-level targeted support and improvement program</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38</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687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609600"/>
            <a:ext cx="8552213" cy="1143000"/>
          </a:xfrm>
        </p:spPr>
        <p:txBody>
          <a:bodyPr>
            <a:noAutofit/>
          </a:bodyPr>
          <a:lstStyle/>
          <a:p>
            <a:pPr algn="ctr"/>
            <a:r>
              <a:rPr lang="en-US" dirty="0" smtClean="0"/>
              <a:t>School </a:t>
            </a:r>
            <a:r>
              <a:rPr lang="en-US" dirty="0"/>
              <a:t>Support </a:t>
            </a:r>
            <a:r>
              <a:rPr lang="en-US" dirty="0" smtClean="0"/>
              <a:t>and</a:t>
            </a:r>
            <a:br>
              <a:rPr lang="en-US" dirty="0" smtClean="0"/>
            </a:br>
            <a:r>
              <a:rPr lang="en-US" dirty="0" smtClean="0"/>
              <a:t>Improvement </a:t>
            </a:r>
            <a:r>
              <a:rPr lang="en-US" dirty="0"/>
              <a:t>Activities</a:t>
            </a:r>
            <a:endParaRPr lang="en-US" b="1" dirty="0"/>
          </a:p>
        </p:txBody>
      </p:sp>
      <p:sp>
        <p:nvSpPr>
          <p:cNvPr id="3" name="Content Placeholder 2"/>
          <p:cNvSpPr>
            <a:spLocks noGrp="1"/>
          </p:cNvSpPr>
          <p:nvPr>
            <p:ph idx="1"/>
          </p:nvPr>
        </p:nvSpPr>
        <p:spPr>
          <a:xfrm>
            <a:off x="246414" y="2133600"/>
            <a:ext cx="8305799" cy="4539614"/>
          </a:xfrm>
        </p:spPr>
        <p:txBody>
          <a:bodyPr>
            <a:normAutofit/>
          </a:bodyPr>
          <a:lstStyle/>
          <a:p>
            <a:r>
              <a:rPr lang="en-US" sz="3200" dirty="0"/>
              <a:t>SEAs will notify each local educational agency of any school in that LEA’s jurisdiction that is identified for comprehensive support and </a:t>
            </a:r>
            <a:r>
              <a:rPr lang="en-US" sz="3200" dirty="0" smtClean="0"/>
              <a:t>improvement</a:t>
            </a:r>
          </a:p>
          <a:p>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39</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2172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Origins of ESSA</a:t>
            </a:r>
            <a:r>
              <a:rPr lang="en-US" b="1" dirty="0" smtClean="0"/>
              <a:t/>
            </a:r>
            <a:br>
              <a:rPr lang="en-US" b="1" dirty="0" smtClean="0"/>
            </a:br>
            <a:endParaRPr lang="en-US" b="1" dirty="0"/>
          </a:p>
        </p:txBody>
      </p:sp>
      <p:sp>
        <p:nvSpPr>
          <p:cNvPr id="3" name="Content Placeholder 2"/>
          <p:cNvSpPr>
            <a:spLocks noGrp="1"/>
          </p:cNvSpPr>
          <p:nvPr>
            <p:ph idx="1"/>
          </p:nvPr>
        </p:nvSpPr>
        <p:spPr>
          <a:xfrm>
            <a:off x="784575" y="1600200"/>
            <a:ext cx="7767638" cy="4952999"/>
          </a:xfrm>
        </p:spPr>
        <p:txBody>
          <a:bodyPr>
            <a:normAutofit fontScale="92500" lnSpcReduction="10000"/>
          </a:bodyPr>
          <a:lstStyle/>
          <a:p>
            <a:pPr marL="624078" indent="-514350">
              <a:buFont typeface="+mj-lt"/>
              <a:buAutoNum type="arabicPeriod" startAt="2"/>
            </a:pPr>
            <a:r>
              <a:rPr lang="en-US" dirty="0"/>
              <a:t>In 1988, President Ronald Reagan signed the Hawkins-Stafford reauthorization of ESEA, which began to shift the conversation beyond just distributing targeted funding to also include policies addressing student achievement and school improvement</a:t>
            </a:r>
            <a:r>
              <a:rPr lang="en-US" dirty="0" smtClean="0"/>
              <a:t>.</a:t>
            </a:r>
          </a:p>
          <a:p>
            <a:pPr marL="624078" indent="-514350">
              <a:buFont typeface="+mj-lt"/>
              <a:buAutoNum type="arabicPeriod" startAt="2"/>
            </a:pPr>
            <a:endParaRPr lang="en-US" dirty="0"/>
          </a:p>
          <a:p>
            <a:pPr marL="0" indent="0">
              <a:buNone/>
            </a:pPr>
            <a:r>
              <a:rPr lang="en-US" dirty="0"/>
              <a:t>This reauthorization specifically aimed to increase achievement among low-income students by focusing on advanced skills and accountability for results. It also introduced the concept of required program improvements in schools and districts where student achievement wasn’t improving.  </a:t>
            </a:r>
          </a:p>
          <a:p>
            <a:pPr marL="0" indent="0">
              <a:buNone/>
            </a:pPr>
            <a:endParaRPr lang="en-US" dirty="0"/>
          </a:p>
          <a:p>
            <a:pPr marL="571500" indent="-571500">
              <a:buAutoNum type="arabicPeriod"/>
            </a:pPr>
            <a:endParaRPr lang="en-US" dirty="0" smtClean="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4</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1918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609600"/>
            <a:ext cx="8552213" cy="1143000"/>
          </a:xfrm>
        </p:spPr>
        <p:txBody>
          <a:bodyPr>
            <a:noAutofit/>
          </a:bodyPr>
          <a:lstStyle/>
          <a:p>
            <a:pPr algn="ctr"/>
            <a:r>
              <a:rPr lang="en-US" dirty="0" smtClean="0"/>
              <a:t>School </a:t>
            </a:r>
            <a:r>
              <a:rPr lang="en-US" dirty="0"/>
              <a:t>Support </a:t>
            </a:r>
            <a:r>
              <a:rPr lang="en-US" dirty="0" smtClean="0"/>
              <a:t>and</a:t>
            </a:r>
            <a:br>
              <a:rPr lang="en-US" dirty="0" smtClean="0"/>
            </a:br>
            <a:r>
              <a:rPr lang="en-US" dirty="0" smtClean="0"/>
              <a:t>Improvement </a:t>
            </a:r>
            <a:r>
              <a:rPr lang="en-US" dirty="0"/>
              <a:t>Activities</a:t>
            </a:r>
            <a:endParaRPr lang="en-US" b="1" dirty="0"/>
          </a:p>
        </p:txBody>
      </p:sp>
      <p:sp>
        <p:nvSpPr>
          <p:cNvPr id="3" name="Content Placeholder 2"/>
          <p:cNvSpPr>
            <a:spLocks noGrp="1"/>
          </p:cNvSpPr>
          <p:nvPr>
            <p:ph idx="1"/>
          </p:nvPr>
        </p:nvSpPr>
        <p:spPr>
          <a:xfrm>
            <a:off x="246414" y="1828799"/>
            <a:ext cx="8305799" cy="4844415"/>
          </a:xfrm>
        </p:spPr>
        <p:txBody>
          <a:bodyPr>
            <a:normAutofit fontScale="92500"/>
          </a:bodyPr>
          <a:lstStyle/>
          <a:p>
            <a:r>
              <a:rPr lang="en-US" sz="3200" dirty="0"/>
              <a:t>The LEA, in partnership with stakeholders (including principals and other school leaders, teachers, and parents) will locally develop and implement a plan to improve student outcomes that is informed by all the indicators, including student performance against state-determined long-term goals; includes evidence-based interventions; is based on a </a:t>
            </a:r>
            <a:r>
              <a:rPr lang="en-US" sz="3200" dirty="0" smtClean="0"/>
              <a:t>school-level</a:t>
            </a:r>
            <a:r>
              <a:rPr lang="en-US" sz="3200" dirty="0"/>
              <a:t> needs assessment; identifies resource inequities; and is approved by the school, the LEA, and the </a:t>
            </a:r>
            <a:r>
              <a:rPr lang="en-US" sz="3200" dirty="0" smtClean="0"/>
              <a:t>SEA </a:t>
            </a:r>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40</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7606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609600"/>
            <a:ext cx="8552213" cy="1143000"/>
          </a:xfrm>
        </p:spPr>
        <p:txBody>
          <a:bodyPr>
            <a:noAutofit/>
          </a:bodyPr>
          <a:lstStyle/>
          <a:p>
            <a:pPr algn="ctr"/>
            <a:r>
              <a:rPr lang="en-US" dirty="0" smtClean="0"/>
              <a:t>School </a:t>
            </a:r>
            <a:r>
              <a:rPr lang="en-US" dirty="0"/>
              <a:t>Support </a:t>
            </a:r>
            <a:r>
              <a:rPr lang="en-US" dirty="0" smtClean="0"/>
              <a:t>and</a:t>
            </a:r>
            <a:br>
              <a:rPr lang="en-US" dirty="0" smtClean="0"/>
            </a:br>
            <a:r>
              <a:rPr lang="en-US" dirty="0" smtClean="0"/>
              <a:t>Improvement </a:t>
            </a:r>
            <a:r>
              <a:rPr lang="en-US" dirty="0"/>
              <a:t>Activities</a:t>
            </a:r>
            <a:endParaRPr lang="en-US" b="1" dirty="0"/>
          </a:p>
        </p:txBody>
      </p:sp>
      <p:sp>
        <p:nvSpPr>
          <p:cNvPr id="3" name="Content Placeholder 2"/>
          <p:cNvSpPr>
            <a:spLocks noGrp="1"/>
          </p:cNvSpPr>
          <p:nvPr>
            <p:ph idx="1"/>
          </p:nvPr>
        </p:nvSpPr>
        <p:spPr>
          <a:xfrm>
            <a:off x="246414" y="1828799"/>
            <a:ext cx="8305799" cy="4844415"/>
          </a:xfrm>
        </p:spPr>
        <p:txBody>
          <a:bodyPr>
            <a:normAutofit/>
          </a:bodyPr>
          <a:lstStyle/>
          <a:p>
            <a:r>
              <a:rPr lang="en-US" sz="3200" dirty="0"/>
              <a:t>SEA must: establish statewide exit criteria for schools identified for comprehensive support and improvement that if not satisfied within four years, shall result in more rigorous state-determined action and for schools where subgroups of students are not succeeding; review resource allocations to support school improvement in schools identified for support; and provide technical assistance</a:t>
            </a:r>
            <a:r>
              <a:rPr lang="en-US" sz="3200" dirty="0" smtClean="0"/>
              <a:t> </a:t>
            </a:r>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41</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9786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609600"/>
            <a:ext cx="8552213" cy="914400"/>
          </a:xfrm>
        </p:spPr>
        <p:txBody>
          <a:bodyPr>
            <a:noAutofit/>
          </a:bodyPr>
          <a:lstStyle/>
          <a:p>
            <a:pPr algn="ctr"/>
            <a:r>
              <a:rPr lang="en-US" b="1" dirty="0"/>
              <a:t>Report cards</a:t>
            </a:r>
            <a:endParaRPr lang="en-US" b="1" dirty="0"/>
          </a:p>
        </p:txBody>
      </p:sp>
      <p:sp>
        <p:nvSpPr>
          <p:cNvPr id="3" name="Content Placeholder 2"/>
          <p:cNvSpPr>
            <a:spLocks noGrp="1"/>
          </p:cNvSpPr>
          <p:nvPr>
            <p:ph idx="1"/>
          </p:nvPr>
        </p:nvSpPr>
        <p:spPr>
          <a:xfrm>
            <a:off x="246414" y="1371600"/>
            <a:ext cx="8305799" cy="5301615"/>
          </a:xfrm>
        </p:spPr>
        <p:txBody>
          <a:bodyPr>
            <a:normAutofit fontScale="92500" lnSpcReduction="20000"/>
          </a:bodyPr>
          <a:lstStyle/>
          <a:p>
            <a:r>
              <a:rPr lang="en-US" sz="3200" dirty="0"/>
              <a:t>Annual state report card is required and must be disseminated </a:t>
            </a:r>
            <a:r>
              <a:rPr lang="en-US" sz="3200" dirty="0" smtClean="0"/>
              <a:t>widely</a:t>
            </a:r>
          </a:p>
          <a:p>
            <a:r>
              <a:rPr lang="en-US" sz="3200" dirty="0"/>
              <a:t>must be accessible </a:t>
            </a:r>
            <a:r>
              <a:rPr lang="en-US" sz="3200" dirty="0" smtClean="0"/>
              <a:t>on-line</a:t>
            </a:r>
          </a:p>
          <a:p>
            <a:r>
              <a:rPr lang="en-US" sz="3200" dirty="0"/>
              <a:t>provide a clear and concise description of the state's accountability </a:t>
            </a:r>
            <a:r>
              <a:rPr lang="en-US" sz="3200" dirty="0" smtClean="0"/>
              <a:t>system, </a:t>
            </a:r>
            <a:r>
              <a:rPr lang="en-US" sz="3200" dirty="0"/>
              <a:t>including </a:t>
            </a:r>
            <a:endParaRPr lang="en-US" sz="3200" dirty="0"/>
          </a:p>
          <a:p>
            <a:pPr lvl="1"/>
            <a:r>
              <a:rPr lang="en-US" sz="3000" dirty="0" smtClean="0"/>
              <a:t>long-term </a:t>
            </a:r>
            <a:r>
              <a:rPr lang="en-US" sz="3000" dirty="0"/>
              <a:t>goals and measurements of interim progress for all students and </a:t>
            </a:r>
            <a:r>
              <a:rPr lang="en-US" sz="3000" dirty="0" smtClean="0"/>
              <a:t>subgroups</a:t>
            </a:r>
          </a:p>
          <a:p>
            <a:pPr lvl="1"/>
            <a:r>
              <a:rPr lang="en-US" sz="3000" dirty="0"/>
              <a:t>state's system for meaningfully differentiating all public </a:t>
            </a:r>
            <a:r>
              <a:rPr lang="en-US" sz="3000" dirty="0" smtClean="0"/>
              <a:t>schools</a:t>
            </a:r>
          </a:p>
          <a:p>
            <a:pPr lvl="1"/>
            <a:r>
              <a:rPr lang="en-US" sz="3000" dirty="0" smtClean="0"/>
              <a:t>the </a:t>
            </a:r>
            <a:r>
              <a:rPr lang="en-US" sz="3000" dirty="0"/>
              <a:t>number and name of all public schools identified for </a:t>
            </a:r>
            <a:r>
              <a:rPr lang="en-US" sz="3000" dirty="0" smtClean="0"/>
              <a:t>improvement</a:t>
            </a:r>
          </a:p>
          <a:p>
            <a:pPr lvl="1"/>
            <a:r>
              <a:rPr lang="en-US" sz="3000" dirty="0" smtClean="0"/>
              <a:t>exit </a:t>
            </a:r>
            <a:r>
              <a:rPr lang="en-US" sz="3000" dirty="0"/>
              <a:t>criteria for no longer being identified for improvement</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42</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91465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609600"/>
            <a:ext cx="8552213" cy="914400"/>
          </a:xfrm>
        </p:spPr>
        <p:txBody>
          <a:bodyPr>
            <a:noAutofit/>
          </a:bodyPr>
          <a:lstStyle/>
          <a:p>
            <a:pPr algn="ctr"/>
            <a:r>
              <a:rPr lang="en-US" b="1" dirty="0"/>
              <a:t>Report cards</a:t>
            </a:r>
            <a:endParaRPr lang="en-US" b="1" dirty="0"/>
          </a:p>
        </p:txBody>
      </p:sp>
      <p:sp>
        <p:nvSpPr>
          <p:cNvPr id="3" name="Content Placeholder 2"/>
          <p:cNvSpPr>
            <a:spLocks noGrp="1"/>
          </p:cNvSpPr>
          <p:nvPr>
            <p:ph idx="1"/>
          </p:nvPr>
        </p:nvSpPr>
        <p:spPr>
          <a:xfrm>
            <a:off x="246414" y="1371600"/>
            <a:ext cx="8305799" cy="5301615"/>
          </a:xfrm>
        </p:spPr>
        <p:txBody>
          <a:bodyPr>
            <a:normAutofit lnSpcReduction="10000"/>
          </a:bodyPr>
          <a:lstStyle/>
          <a:p>
            <a:r>
              <a:rPr lang="en-US" sz="3200" dirty="0"/>
              <a:t>will identify all the indicators </a:t>
            </a:r>
            <a:endParaRPr lang="en-US" sz="3200" dirty="0" smtClean="0"/>
          </a:p>
          <a:p>
            <a:r>
              <a:rPr lang="en-US" sz="3200" dirty="0"/>
              <a:t>will identify </a:t>
            </a:r>
            <a:r>
              <a:rPr lang="en-US" sz="3200" dirty="0" smtClean="0"/>
              <a:t>other </a:t>
            </a:r>
            <a:r>
              <a:rPr lang="en-US" sz="3200" dirty="0"/>
              <a:t>factors including </a:t>
            </a:r>
            <a:endParaRPr lang="en-US" sz="3200" dirty="0" smtClean="0"/>
          </a:p>
          <a:p>
            <a:r>
              <a:rPr lang="en-US" sz="3200" dirty="0" smtClean="0"/>
              <a:t>provide </a:t>
            </a:r>
            <a:r>
              <a:rPr lang="en-US" sz="3200" dirty="0"/>
              <a:t>a clear and concise description of the state's accountability </a:t>
            </a:r>
            <a:r>
              <a:rPr lang="en-US" sz="3200" dirty="0" smtClean="0"/>
              <a:t>system, </a:t>
            </a:r>
            <a:r>
              <a:rPr lang="en-US" sz="3200" dirty="0"/>
              <a:t>including </a:t>
            </a:r>
            <a:endParaRPr lang="en-US" sz="3200" dirty="0" smtClean="0"/>
          </a:p>
          <a:p>
            <a:pPr lvl="1"/>
            <a:r>
              <a:rPr lang="en-US" sz="3000" dirty="0"/>
              <a:t>professional qualifications of </a:t>
            </a:r>
            <a:r>
              <a:rPr lang="en-US" sz="3000" dirty="0" smtClean="0"/>
              <a:t>teachers</a:t>
            </a:r>
          </a:p>
          <a:p>
            <a:pPr lvl="1"/>
            <a:r>
              <a:rPr lang="en-US" sz="3000" dirty="0" smtClean="0"/>
              <a:t>per-pupil expenditures</a:t>
            </a:r>
          </a:p>
          <a:p>
            <a:pPr lvl="1"/>
            <a:r>
              <a:rPr lang="en-US" sz="3000" dirty="0" smtClean="0"/>
              <a:t>National </a:t>
            </a:r>
            <a:r>
              <a:rPr lang="en-US" sz="3000" dirty="0"/>
              <a:t>Assessment of Educational Progress scores, </a:t>
            </a:r>
            <a:r>
              <a:rPr lang="en-US" sz="3000" dirty="0" smtClean="0"/>
              <a:t>and</a:t>
            </a:r>
          </a:p>
          <a:p>
            <a:pPr lvl="1"/>
            <a:r>
              <a:rPr lang="en-US" sz="3000" dirty="0" smtClean="0"/>
              <a:t>where </a:t>
            </a:r>
            <a:r>
              <a:rPr lang="en-US" sz="3000" dirty="0"/>
              <a:t>available and beginning with the 2017 report card, information about post-secondary attainment</a:t>
            </a:r>
            <a:endParaRPr lang="en-US" sz="30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43</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8973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609600"/>
            <a:ext cx="8552213" cy="914400"/>
          </a:xfrm>
        </p:spPr>
        <p:txBody>
          <a:bodyPr>
            <a:noAutofit/>
          </a:bodyPr>
          <a:lstStyle/>
          <a:p>
            <a:pPr algn="ctr"/>
            <a:r>
              <a:rPr lang="en-US" b="1" dirty="0"/>
              <a:t>Report cards</a:t>
            </a:r>
            <a:endParaRPr lang="en-US" b="1" dirty="0"/>
          </a:p>
        </p:txBody>
      </p:sp>
      <p:sp>
        <p:nvSpPr>
          <p:cNvPr id="3" name="Content Placeholder 2"/>
          <p:cNvSpPr>
            <a:spLocks noGrp="1"/>
          </p:cNvSpPr>
          <p:nvPr>
            <p:ph idx="1"/>
          </p:nvPr>
        </p:nvSpPr>
        <p:spPr>
          <a:xfrm>
            <a:off x="246414" y="1556385"/>
            <a:ext cx="8305799" cy="5301615"/>
          </a:xfrm>
        </p:spPr>
        <p:txBody>
          <a:bodyPr>
            <a:normAutofit/>
          </a:bodyPr>
          <a:lstStyle/>
          <a:p>
            <a:r>
              <a:rPr lang="en-US" sz="3200" dirty="0"/>
              <a:t>LEAs </a:t>
            </a:r>
            <a:r>
              <a:rPr lang="en-US" sz="3200" dirty="0" smtClean="0"/>
              <a:t>also will prepare </a:t>
            </a:r>
            <a:r>
              <a:rPr lang="en-US" sz="3200" dirty="0"/>
              <a:t>report cards containing information on student performance on academic </a:t>
            </a:r>
            <a:r>
              <a:rPr lang="en-US" sz="3200" dirty="0" smtClean="0"/>
              <a:t>assessments</a:t>
            </a:r>
            <a:endParaRPr lang="en-US" sz="30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44</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3293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609600"/>
            <a:ext cx="8552213" cy="914400"/>
          </a:xfrm>
        </p:spPr>
        <p:txBody>
          <a:bodyPr>
            <a:noAutofit/>
          </a:bodyPr>
          <a:lstStyle/>
          <a:p>
            <a:pPr algn="ctr"/>
            <a:r>
              <a:rPr lang="en-US" b="1" dirty="0"/>
              <a:t>Schoolwide Title I programs</a:t>
            </a:r>
            <a:endParaRPr lang="en-US" b="1" dirty="0"/>
          </a:p>
        </p:txBody>
      </p:sp>
      <p:sp>
        <p:nvSpPr>
          <p:cNvPr id="3" name="Content Placeholder 2"/>
          <p:cNvSpPr>
            <a:spLocks noGrp="1"/>
          </p:cNvSpPr>
          <p:nvPr>
            <p:ph idx="1"/>
          </p:nvPr>
        </p:nvSpPr>
        <p:spPr>
          <a:xfrm>
            <a:off x="246414" y="1556385"/>
            <a:ext cx="8305799" cy="5301615"/>
          </a:xfrm>
        </p:spPr>
        <p:txBody>
          <a:bodyPr>
            <a:normAutofit/>
          </a:bodyPr>
          <a:lstStyle/>
          <a:p>
            <a:r>
              <a:rPr lang="en-US" sz="3200" dirty="0"/>
              <a:t>LEAs can consolidate and use Title I and other federal, state and local funds for schoolwide Title I programs in schools serving a school attendance area where not less than </a:t>
            </a:r>
            <a:r>
              <a:rPr lang="en-US" sz="3200" dirty="0" smtClean="0"/>
              <a:t>40% of </a:t>
            </a:r>
            <a:r>
              <a:rPr lang="en-US" sz="3200" dirty="0"/>
              <a:t>the children are from low-income families, or where </a:t>
            </a:r>
            <a:r>
              <a:rPr lang="en-US" sz="3200" dirty="0" smtClean="0"/>
              <a:t>40% of </a:t>
            </a:r>
            <a:r>
              <a:rPr lang="en-US" sz="3200" dirty="0"/>
              <a:t>the children enrolled are from such </a:t>
            </a:r>
            <a:r>
              <a:rPr lang="en-US" sz="3200" dirty="0" smtClean="0"/>
              <a:t>families</a:t>
            </a:r>
          </a:p>
          <a:p>
            <a:r>
              <a:rPr lang="en-US" sz="3200" dirty="0"/>
              <a:t>funds can be used for preschool programs or dual/concurrent enrollment </a:t>
            </a:r>
            <a:r>
              <a:rPr lang="en-US" sz="3200" dirty="0" smtClean="0"/>
              <a:t>programs</a:t>
            </a:r>
            <a:endParaRPr lang="en-US" sz="30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45</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356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609600"/>
            <a:ext cx="8552213" cy="914400"/>
          </a:xfrm>
        </p:spPr>
        <p:txBody>
          <a:bodyPr>
            <a:noAutofit/>
          </a:bodyPr>
          <a:lstStyle/>
          <a:p>
            <a:pPr algn="ctr"/>
            <a:r>
              <a:rPr lang="en-US" b="1" dirty="0"/>
              <a:t>Schoolwide Title I programs</a:t>
            </a:r>
            <a:endParaRPr lang="en-US" b="1" dirty="0"/>
          </a:p>
        </p:txBody>
      </p:sp>
      <p:sp>
        <p:nvSpPr>
          <p:cNvPr id="3" name="Content Placeholder 2"/>
          <p:cNvSpPr>
            <a:spLocks noGrp="1"/>
          </p:cNvSpPr>
          <p:nvPr>
            <p:ph idx="1"/>
          </p:nvPr>
        </p:nvSpPr>
        <p:spPr>
          <a:xfrm>
            <a:off x="246414" y="1556385"/>
            <a:ext cx="8305799" cy="5301615"/>
          </a:xfrm>
        </p:spPr>
        <p:txBody>
          <a:bodyPr>
            <a:normAutofit/>
          </a:bodyPr>
          <a:lstStyle/>
          <a:p>
            <a:r>
              <a:rPr lang="en-US" sz="3200" dirty="0"/>
              <a:t>Parent and family engagement (formerly parental engagement) efforts receive an allotment of one percent of Title I grants </a:t>
            </a:r>
            <a:endParaRPr lang="en-US" sz="3200" dirty="0" smtClean="0"/>
          </a:p>
          <a:p>
            <a:r>
              <a:rPr lang="en-US" sz="3200" dirty="0"/>
              <a:t>LEAs shall use parent and family engagement funds </a:t>
            </a:r>
            <a:r>
              <a:rPr lang="en-US" sz="3200" dirty="0" smtClean="0"/>
              <a:t>to do </a:t>
            </a:r>
            <a:r>
              <a:rPr lang="en-US" sz="3200" dirty="0"/>
              <a:t>at least one of these</a:t>
            </a:r>
            <a:r>
              <a:rPr lang="en-US" sz="3200" dirty="0" smtClean="0"/>
              <a:t>:</a:t>
            </a:r>
          </a:p>
          <a:p>
            <a:pPr lvl="1"/>
            <a:r>
              <a:rPr lang="en-US" sz="3000" dirty="0"/>
              <a:t>support schools and nonprofit organizations providing professional development in this </a:t>
            </a:r>
            <a:r>
              <a:rPr lang="en-US" sz="3000" dirty="0" smtClean="0"/>
              <a:t>area</a:t>
            </a:r>
          </a:p>
          <a:p>
            <a:pPr lvl="1"/>
            <a:r>
              <a:rPr lang="en-US" sz="3200" dirty="0"/>
              <a:t>support programs to reach parents and family members at home</a:t>
            </a:r>
            <a:endParaRPr lang="en-US" sz="30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46</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8175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609600"/>
            <a:ext cx="8552213" cy="914400"/>
          </a:xfrm>
        </p:spPr>
        <p:txBody>
          <a:bodyPr>
            <a:noAutofit/>
          </a:bodyPr>
          <a:lstStyle/>
          <a:p>
            <a:pPr algn="ctr"/>
            <a:r>
              <a:rPr lang="en-US" b="1" dirty="0"/>
              <a:t>Schoolwide Title I programs</a:t>
            </a:r>
            <a:endParaRPr lang="en-US" b="1" dirty="0"/>
          </a:p>
        </p:txBody>
      </p:sp>
      <p:sp>
        <p:nvSpPr>
          <p:cNvPr id="3" name="Content Placeholder 2"/>
          <p:cNvSpPr>
            <a:spLocks noGrp="1"/>
          </p:cNvSpPr>
          <p:nvPr>
            <p:ph idx="1"/>
          </p:nvPr>
        </p:nvSpPr>
        <p:spPr>
          <a:xfrm>
            <a:off x="246414" y="1556385"/>
            <a:ext cx="8305799" cy="5301615"/>
          </a:xfrm>
        </p:spPr>
        <p:txBody>
          <a:bodyPr>
            <a:normAutofit/>
          </a:bodyPr>
          <a:lstStyle/>
          <a:p>
            <a:r>
              <a:rPr lang="en-US" sz="3200" dirty="0" smtClean="0"/>
              <a:t>LEAs </a:t>
            </a:r>
            <a:r>
              <a:rPr lang="en-US" sz="3200" dirty="0"/>
              <a:t>shall use parent and family engagement funds </a:t>
            </a:r>
            <a:r>
              <a:rPr lang="en-US" sz="3200" dirty="0" smtClean="0"/>
              <a:t>to do at least one of these:</a:t>
            </a:r>
          </a:p>
          <a:p>
            <a:pPr lvl="1"/>
            <a:r>
              <a:rPr lang="en-US" sz="3200" dirty="0"/>
              <a:t>disseminate best practices information on parent and family engagement </a:t>
            </a:r>
            <a:endParaRPr lang="en-US" sz="3200" dirty="0" smtClean="0"/>
          </a:p>
          <a:p>
            <a:pPr lvl="1"/>
            <a:r>
              <a:rPr lang="en-US" sz="3200" dirty="0"/>
              <a:t>collaborate with entities with a record of success in improving and increasing parent and family engagement</a:t>
            </a:r>
            <a:endParaRPr lang="en-US" sz="30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47</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0679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609600"/>
            <a:ext cx="8552213" cy="914400"/>
          </a:xfrm>
        </p:spPr>
        <p:txBody>
          <a:bodyPr>
            <a:noAutofit/>
          </a:bodyPr>
          <a:lstStyle/>
          <a:p>
            <a:pPr algn="ctr"/>
            <a:r>
              <a:rPr lang="en-US" dirty="0"/>
              <a:t>Maintenance of Effort (MOE) Requirement </a:t>
            </a:r>
            <a:endParaRPr lang="en-US" b="1" dirty="0"/>
          </a:p>
        </p:txBody>
      </p:sp>
      <p:sp>
        <p:nvSpPr>
          <p:cNvPr id="3" name="Content Placeholder 2"/>
          <p:cNvSpPr>
            <a:spLocks noGrp="1"/>
          </p:cNvSpPr>
          <p:nvPr>
            <p:ph idx="1"/>
          </p:nvPr>
        </p:nvSpPr>
        <p:spPr>
          <a:xfrm>
            <a:off x="246414" y="1752600"/>
            <a:ext cx="8305799" cy="5105400"/>
          </a:xfrm>
        </p:spPr>
        <p:txBody>
          <a:bodyPr>
            <a:normAutofit/>
          </a:bodyPr>
          <a:lstStyle/>
          <a:p>
            <a:r>
              <a:rPr lang="en-US" sz="3200" dirty="0"/>
              <a:t>The current requirement maintaining effort at 90 percent of prior funding is </a:t>
            </a:r>
            <a:r>
              <a:rPr lang="en-US" sz="3200" dirty="0" smtClean="0"/>
              <a:t>continued</a:t>
            </a:r>
          </a:p>
          <a:p>
            <a:r>
              <a:rPr lang="en-US" sz="3200" dirty="0"/>
              <a:t>F</a:t>
            </a:r>
            <a:r>
              <a:rPr lang="en-US" sz="3200" dirty="0" smtClean="0"/>
              <a:t>ederal </a:t>
            </a:r>
            <a:r>
              <a:rPr lang="en-US" sz="3200" dirty="0"/>
              <a:t>funding is reduced if a state also fails to meet the MOE requirement for one or more of the five immediate preceding years </a:t>
            </a:r>
            <a:endParaRPr lang="en-US" sz="3200" dirty="0" smtClean="0"/>
          </a:p>
          <a:p>
            <a:r>
              <a:rPr lang="en-US" sz="3200" dirty="0"/>
              <a:t>Secretary can waive the MOE requirement in the case of exceptional or uncontrollable circumstances </a:t>
            </a:r>
            <a:endParaRPr lang="en-US" sz="32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48</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9351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609600"/>
            <a:ext cx="8552213" cy="914400"/>
          </a:xfrm>
        </p:spPr>
        <p:txBody>
          <a:bodyPr>
            <a:noAutofit/>
          </a:bodyPr>
          <a:lstStyle/>
          <a:p>
            <a:pPr algn="ctr"/>
            <a:r>
              <a:rPr lang="en-US" dirty="0"/>
              <a:t>Part B State Assessment Grants </a:t>
            </a:r>
            <a:endParaRPr lang="en-US" b="1" dirty="0"/>
          </a:p>
        </p:txBody>
      </p:sp>
      <p:sp>
        <p:nvSpPr>
          <p:cNvPr id="3" name="Content Placeholder 2"/>
          <p:cNvSpPr>
            <a:spLocks noGrp="1"/>
          </p:cNvSpPr>
          <p:nvPr>
            <p:ph idx="1"/>
          </p:nvPr>
        </p:nvSpPr>
        <p:spPr>
          <a:xfrm>
            <a:off x="246414" y="1752600"/>
            <a:ext cx="8305799" cy="5105400"/>
          </a:xfrm>
        </p:spPr>
        <p:txBody>
          <a:bodyPr>
            <a:normAutofit/>
          </a:bodyPr>
          <a:lstStyle/>
          <a:p>
            <a:r>
              <a:rPr lang="en-US" sz="3200" dirty="0"/>
              <a:t>The Secretary will award grants to state educational agencies to enable the states to carry out one or more of the following </a:t>
            </a:r>
            <a:r>
              <a:rPr lang="en-US" sz="3200" dirty="0" smtClean="0"/>
              <a:t>activities:</a:t>
            </a:r>
          </a:p>
          <a:p>
            <a:pPr lvl="1"/>
            <a:r>
              <a:rPr lang="en-US" sz="3000" dirty="0" smtClean="0"/>
              <a:t>Paying </a:t>
            </a:r>
            <a:r>
              <a:rPr lang="en-US" sz="3000" dirty="0"/>
              <a:t>the costs of developing state assessments and standards </a:t>
            </a:r>
            <a:endParaRPr lang="en-US" sz="3000" dirty="0" smtClean="0"/>
          </a:p>
          <a:p>
            <a:pPr lvl="1"/>
            <a:r>
              <a:rPr lang="en-US" sz="3200" dirty="0" smtClean="0"/>
              <a:t>Administering </a:t>
            </a:r>
            <a:r>
              <a:rPr lang="en-US" sz="3200" dirty="0"/>
              <a:t>the assessments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49</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8628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Origins of ESSA</a:t>
            </a:r>
            <a:r>
              <a:rPr lang="en-US" b="1" dirty="0" smtClean="0"/>
              <a:t/>
            </a:r>
            <a:br>
              <a:rPr lang="en-US" b="1" dirty="0" smtClean="0"/>
            </a:br>
            <a:endParaRPr lang="en-US" b="1" dirty="0"/>
          </a:p>
        </p:txBody>
      </p:sp>
      <p:sp>
        <p:nvSpPr>
          <p:cNvPr id="3" name="Content Placeholder 2"/>
          <p:cNvSpPr>
            <a:spLocks noGrp="1"/>
          </p:cNvSpPr>
          <p:nvPr>
            <p:ph idx="1"/>
          </p:nvPr>
        </p:nvSpPr>
        <p:spPr>
          <a:xfrm>
            <a:off x="457200" y="1524000"/>
            <a:ext cx="8001000" cy="4898707"/>
          </a:xfrm>
        </p:spPr>
        <p:txBody>
          <a:bodyPr>
            <a:normAutofit/>
          </a:bodyPr>
          <a:lstStyle/>
          <a:p>
            <a:pPr marL="624078" indent="-514350">
              <a:buFont typeface="+mj-lt"/>
              <a:buAutoNum type="arabicPeriod" startAt="3"/>
            </a:pPr>
            <a:r>
              <a:rPr lang="en-US" dirty="0"/>
              <a:t>The next major </a:t>
            </a:r>
            <a:r>
              <a:rPr lang="en-US" dirty="0" smtClean="0"/>
              <a:t>reauthorization, dubbed </a:t>
            </a:r>
            <a:r>
              <a:rPr lang="en-US" dirty="0"/>
              <a:t>the </a:t>
            </a:r>
            <a:r>
              <a:rPr lang="en-US" i="1" dirty="0"/>
              <a:t>Improving America’s Schools </a:t>
            </a:r>
            <a:r>
              <a:rPr lang="en-US" i="1" dirty="0" smtClean="0"/>
              <a:t>Act</a:t>
            </a:r>
            <a:r>
              <a:rPr lang="en-US" dirty="0" smtClean="0"/>
              <a:t>, </a:t>
            </a:r>
            <a:r>
              <a:rPr lang="en-US" dirty="0"/>
              <a:t>was in </a:t>
            </a:r>
            <a:r>
              <a:rPr lang="en-US" dirty="0" smtClean="0"/>
              <a:t>1994. </a:t>
            </a:r>
          </a:p>
          <a:p>
            <a:pPr marL="109728" indent="0">
              <a:buNone/>
            </a:pPr>
            <a:endParaRPr lang="en-US" dirty="0"/>
          </a:p>
          <a:p>
            <a:pPr marL="0" indent="0">
              <a:buNone/>
            </a:pPr>
            <a:r>
              <a:rPr lang="en-US" dirty="0"/>
              <a:t>The overarching theme of standards and accountability were reflected, which made significant changes to Title I, including requiring all states to apply the same state standards to all students</a:t>
            </a:r>
            <a:r>
              <a:rPr lang="en-US" dirty="0" smtClean="0"/>
              <a:t>. </a:t>
            </a:r>
            <a:r>
              <a:rPr lang="en-US" dirty="0"/>
              <a:t>The reauthorization also included relatively broad school improvement provisions for schools where students were not meeting the established standards.</a:t>
            </a:r>
            <a:endParaRPr lang="en-US" dirty="0" smtClean="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5</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9847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609600"/>
            <a:ext cx="8552213" cy="914400"/>
          </a:xfrm>
        </p:spPr>
        <p:txBody>
          <a:bodyPr>
            <a:noAutofit/>
          </a:bodyPr>
          <a:lstStyle/>
          <a:p>
            <a:pPr algn="ctr"/>
            <a:r>
              <a:rPr lang="en-US" dirty="0" smtClean="0"/>
              <a:t>Additional provisions include</a:t>
            </a:r>
            <a:endParaRPr lang="en-US" b="1" dirty="0"/>
          </a:p>
        </p:txBody>
      </p:sp>
      <p:sp>
        <p:nvSpPr>
          <p:cNvPr id="3" name="Content Placeholder 2"/>
          <p:cNvSpPr>
            <a:spLocks noGrp="1"/>
          </p:cNvSpPr>
          <p:nvPr>
            <p:ph idx="1"/>
          </p:nvPr>
        </p:nvSpPr>
        <p:spPr>
          <a:xfrm>
            <a:off x="246414" y="1752600"/>
            <a:ext cx="8305799" cy="5105400"/>
          </a:xfrm>
        </p:spPr>
        <p:txBody>
          <a:bodyPr>
            <a:normAutofit lnSpcReduction="10000"/>
          </a:bodyPr>
          <a:lstStyle/>
          <a:p>
            <a:r>
              <a:rPr lang="en-US" sz="3200" dirty="0"/>
              <a:t>State Option to Conduct Assessment System Audits </a:t>
            </a:r>
            <a:endParaRPr lang="en-US" sz="3200" dirty="0" smtClean="0"/>
          </a:p>
          <a:p>
            <a:r>
              <a:rPr lang="en-US" sz="3200" dirty="0"/>
              <a:t>Innovative Assessment and Accountability Demonstration Authority </a:t>
            </a:r>
            <a:endParaRPr lang="en-US" sz="3200" dirty="0" smtClean="0"/>
          </a:p>
          <a:p>
            <a:r>
              <a:rPr lang="en-US" sz="3200" dirty="0"/>
              <a:t>Part C Education of Migratory Children </a:t>
            </a:r>
            <a:endParaRPr lang="en-US" sz="3200" dirty="0" smtClean="0"/>
          </a:p>
          <a:p>
            <a:r>
              <a:rPr lang="en-US" sz="3200" dirty="0"/>
              <a:t>Part D Prevention and Intervention Programs for Children and Youth who are neglected, delinquent or at-risk </a:t>
            </a:r>
            <a:endParaRPr lang="en-US" sz="3200" dirty="0" smtClean="0"/>
          </a:p>
          <a:p>
            <a:r>
              <a:rPr lang="en-US" sz="3200" dirty="0"/>
              <a:t>Part E Flexibility for Equitable Per-Pupil Funding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50</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2275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609600"/>
            <a:ext cx="8552213" cy="914400"/>
          </a:xfrm>
        </p:spPr>
        <p:txBody>
          <a:bodyPr>
            <a:noAutofit/>
          </a:bodyPr>
          <a:lstStyle/>
          <a:p>
            <a:pPr algn="ctr"/>
            <a:r>
              <a:rPr lang="en-US" dirty="0" smtClean="0"/>
              <a:t>Additional provisions include</a:t>
            </a:r>
            <a:endParaRPr lang="en-US" b="1" dirty="0"/>
          </a:p>
        </p:txBody>
      </p:sp>
      <p:sp>
        <p:nvSpPr>
          <p:cNvPr id="3" name="Content Placeholder 2"/>
          <p:cNvSpPr>
            <a:spLocks noGrp="1"/>
          </p:cNvSpPr>
          <p:nvPr>
            <p:ph idx="1"/>
          </p:nvPr>
        </p:nvSpPr>
        <p:spPr>
          <a:xfrm>
            <a:off x="246414" y="1752600"/>
            <a:ext cx="8305799" cy="5105400"/>
          </a:xfrm>
        </p:spPr>
        <p:txBody>
          <a:bodyPr>
            <a:normAutofit lnSpcReduction="10000"/>
          </a:bodyPr>
          <a:lstStyle/>
          <a:p>
            <a:r>
              <a:rPr lang="en-US" sz="3200" dirty="0"/>
              <a:t>State Option to Conduct Assessment System Audits </a:t>
            </a:r>
            <a:endParaRPr lang="en-US" sz="3200" dirty="0" smtClean="0"/>
          </a:p>
          <a:p>
            <a:r>
              <a:rPr lang="en-US" sz="3200" dirty="0"/>
              <a:t>Innovative Assessment and Accountability Demonstration Authority </a:t>
            </a:r>
            <a:endParaRPr lang="en-US" sz="3200" dirty="0" smtClean="0"/>
          </a:p>
          <a:p>
            <a:r>
              <a:rPr lang="en-US" sz="3200" dirty="0"/>
              <a:t>Part C Education of Migratory Children </a:t>
            </a:r>
            <a:endParaRPr lang="en-US" sz="3200" dirty="0" smtClean="0"/>
          </a:p>
          <a:p>
            <a:r>
              <a:rPr lang="en-US" sz="3200" dirty="0"/>
              <a:t>Part D Prevention and Intervention Programs for Children and Youth who are neglected, delinquent or at-risk </a:t>
            </a:r>
            <a:endParaRPr lang="en-US" sz="3200" dirty="0" smtClean="0"/>
          </a:p>
          <a:p>
            <a:r>
              <a:rPr lang="en-US" sz="3200" dirty="0"/>
              <a:t>Part E Flexibility for Equitable Per-Pupil Funding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51</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0919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609600"/>
            <a:ext cx="8552213" cy="914400"/>
          </a:xfrm>
        </p:spPr>
        <p:txBody>
          <a:bodyPr>
            <a:noAutofit/>
          </a:bodyPr>
          <a:lstStyle/>
          <a:p>
            <a:pPr algn="ctr"/>
            <a:r>
              <a:rPr lang="en-US" b="1" dirty="0"/>
              <a:t>Title II </a:t>
            </a:r>
          </a:p>
        </p:txBody>
      </p:sp>
      <p:sp>
        <p:nvSpPr>
          <p:cNvPr id="3" name="Content Placeholder 2"/>
          <p:cNvSpPr>
            <a:spLocks noGrp="1"/>
          </p:cNvSpPr>
          <p:nvPr>
            <p:ph idx="1"/>
          </p:nvPr>
        </p:nvSpPr>
        <p:spPr>
          <a:xfrm>
            <a:off x="246414" y="1752600"/>
            <a:ext cx="8305799" cy="5105400"/>
          </a:xfrm>
        </p:spPr>
        <p:txBody>
          <a:bodyPr>
            <a:normAutofit/>
          </a:bodyPr>
          <a:lstStyle/>
          <a:p>
            <a:r>
              <a:rPr lang="en-US" sz="3200" dirty="0" smtClean="0"/>
              <a:t>The </a:t>
            </a:r>
            <a:r>
              <a:rPr lang="en-US" sz="3200" dirty="0"/>
              <a:t>formula will shift from the current formula, of which 35 percent is based on total student population aged 5-17 in the state proportionally relative to this population in all states and 65 percent is based on student population aged 5-17 from families below the poverty line in the state proportionally relative to this population in all states to: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52</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515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609600"/>
            <a:ext cx="8552213" cy="914400"/>
          </a:xfrm>
        </p:spPr>
        <p:txBody>
          <a:bodyPr>
            <a:noAutofit/>
          </a:bodyPr>
          <a:lstStyle/>
          <a:p>
            <a:pPr algn="ctr"/>
            <a:r>
              <a:rPr lang="en-US" b="1" dirty="0"/>
              <a:t>Title II </a:t>
            </a:r>
          </a:p>
        </p:txBody>
      </p:sp>
      <p:sp>
        <p:nvSpPr>
          <p:cNvPr id="3" name="Content Placeholder 2"/>
          <p:cNvSpPr>
            <a:spLocks noGrp="1"/>
          </p:cNvSpPr>
          <p:nvPr>
            <p:ph idx="1"/>
          </p:nvPr>
        </p:nvSpPr>
        <p:spPr>
          <a:xfrm>
            <a:off x="246414" y="1752600"/>
            <a:ext cx="8305799" cy="5105400"/>
          </a:xfrm>
        </p:spPr>
        <p:txBody>
          <a:bodyPr>
            <a:normAutofit/>
          </a:bodyPr>
          <a:lstStyle/>
          <a:p>
            <a:endParaRPr lang="en-US" sz="3200" dirty="0"/>
          </a:p>
          <a:p>
            <a:r>
              <a:rPr lang="en-US" sz="3200" dirty="0"/>
              <a:t>35/65 in FY 2017 </a:t>
            </a:r>
          </a:p>
          <a:p>
            <a:r>
              <a:rPr lang="en-US" sz="3200" dirty="0" smtClean="0"/>
              <a:t>30/70 </a:t>
            </a:r>
            <a:r>
              <a:rPr lang="en-US" sz="3200" dirty="0"/>
              <a:t>in FY 2018 </a:t>
            </a:r>
          </a:p>
          <a:p>
            <a:r>
              <a:rPr lang="en-US" sz="3200" dirty="0" smtClean="0"/>
              <a:t>25/75 </a:t>
            </a:r>
            <a:r>
              <a:rPr lang="en-US" sz="3200" dirty="0"/>
              <a:t>in FY 2019 </a:t>
            </a:r>
          </a:p>
          <a:p>
            <a:r>
              <a:rPr lang="en-US" sz="3200" dirty="0" smtClean="0"/>
              <a:t>20/80 </a:t>
            </a:r>
            <a:r>
              <a:rPr lang="en-US" sz="3200" dirty="0"/>
              <a:t>in FY 2020 and succeeding years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53</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378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609600"/>
            <a:ext cx="8552213" cy="914400"/>
          </a:xfrm>
        </p:spPr>
        <p:txBody>
          <a:bodyPr>
            <a:noAutofit/>
          </a:bodyPr>
          <a:lstStyle/>
          <a:p>
            <a:pPr algn="ctr"/>
            <a:r>
              <a:rPr lang="en-US" b="1" dirty="0"/>
              <a:t>Title II </a:t>
            </a:r>
          </a:p>
        </p:txBody>
      </p:sp>
      <p:sp>
        <p:nvSpPr>
          <p:cNvPr id="3" name="Content Placeholder 2"/>
          <p:cNvSpPr>
            <a:spLocks noGrp="1"/>
          </p:cNvSpPr>
          <p:nvPr>
            <p:ph idx="1"/>
          </p:nvPr>
        </p:nvSpPr>
        <p:spPr>
          <a:xfrm>
            <a:off x="246414" y="1752600"/>
            <a:ext cx="8305799" cy="5105400"/>
          </a:xfrm>
        </p:spPr>
        <p:txBody>
          <a:bodyPr>
            <a:normAutofit/>
          </a:bodyPr>
          <a:lstStyle/>
          <a:p>
            <a:r>
              <a:rPr lang="en-US" sz="3200" dirty="0" smtClean="0"/>
              <a:t>The ESSA amended the IDEA by removing the definition of “highly qualified” and the requirement that teachers be “highly qualified”</a:t>
            </a:r>
          </a:p>
          <a:p>
            <a:r>
              <a:rPr lang="en-US" sz="3200" dirty="0" smtClean="0"/>
              <a:t>A State is not required to ensure that special education teachers are “highly qualified” beginning with the 2016-2017 school year</a:t>
            </a:r>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54</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2997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609600"/>
            <a:ext cx="8552213" cy="914400"/>
          </a:xfrm>
        </p:spPr>
        <p:txBody>
          <a:bodyPr>
            <a:noAutofit/>
          </a:bodyPr>
          <a:lstStyle/>
          <a:p>
            <a:pPr algn="ctr"/>
            <a:r>
              <a:rPr lang="en-US" b="1" dirty="0"/>
              <a:t>Title II </a:t>
            </a:r>
          </a:p>
        </p:txBody>
      </p:sp>
      <p:sp>
        <p:nvSpPr>
          <p:cNvPr id="3" name="Content Placeholder 2"/>
          <p:cNvSpPr>
            <a:spLocks noGrp="1"/>
          </p:cNvSpPr>
          <p:nvPr>
            <p:ph idx="1"/>
          </p:nvPr>
        </p:nvSpPr>
        <p:spPr>
          <a:xfrm>
            <a:off x="246414" y="1524000"/>
            <a:ext cx="8305799" cy="5334000"/>
          </a:xfrm>
        </p:spPr>
        <p:txBody>
          <a:bodyPr>
            <a:normAutofit/>
          </a:bodyPr>
          <a:lstStyle/>
          <a:p>
            <a:r>
              <a:rPr lang="en-US" sz="3200" dirty="0" smtClean="0"/>
              <a:t>Instead, they must:</a:t>
            </a:r>
          </a:p>
          <a:p>
            <a:pPr lvl="1"/>
            <a:r>
              <a:rPr lang="en-US" sz="3000" dirty="0" smtClean="0"/>
              <a:t>Have obtained full certification as a special education teacher or passed the State special education teacher licensing examination and hold a license to teach in the State as a special education teacher</a:t>
            </a:r>
          </a:p>
          <a:p>
            <a:pPr lvl="1"/>
            <a:r>
              <a:rPr lang="en-US" sz="3000" dirty="0" smtClean="0"/>
              <a:t>Not have had special education certification or licensure waived on an emergency, temporary or provisional basis</a:t>
            </a:r>
          </a:p>
          <a:p>
            <a:pPr lvl="1"/>
            <a:r>
              <a:rPr lang="en-US" sz="3000" dirty="0" smtClean="0"/>
              <a:t>Hold at least a bachelor’s degree</a:t>
            </a:r>
          </a:p>
          <a:p>
            <a:pPr lvl="1"/>
            <a:endParaRPr lang="en-US" sz="3000" dirty="0" smtClean="0"/>
          </a:p>
          <a:p>
            <a:pPr lvl="1"/>
            <a:endParaRPr lang="en-US" sz="30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55</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1925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609600"/>
            <a:ext cx="8552213" cy="914400"/>
          </a:xfrm>
        </p:spPr>
        <p:txBody>
          <a:bodyPr>
            <a:noAutofit/>
          </a:bodyPr>
          <a:lstStyle/>
          <a:p>
            <a:pPr algn="ctr"/>
            <a:r>
              <a:rPr lang="en-US" b="1" dirty="0"/>
              <a:t>Title II </a:t>
            </a:r>
          </a:p>
        </p:txBody>
      </p:sp>
      <p:sp>
        <p:nvSpPr>
          <p:cNvPr id="3" name="Content Placeholder 2"/>
          <p:cNvSpPr>
            <a:spLocks noGrp="1"/>
          </p:cNvSpPr>
          <p:nvPr>
            <p:ph idx="1"/>
          </p:nvPr>
        </p:nvSpPr>
        <p:spPr>
          <a:xfrm>
            <a:off x="246414" y="1524000"/>
            <a:ext cx="8305799" cy="5334000"/>
          </a:xfrm>
        </p:spPr>
        <p:txBody>
          <a:bodyPr>
            <a:normAutofit/>
          </a:bodyPr>
          <a:lstStyle/>
          <a:p>
            <a:r>
              <a:rPr lang="en-US" sz="3200" dirty="0" smtClean="0"/>
              <a:t>LEA is no longer restricted in its use of Title I, Part A funds for hiring paraprofessionals</a:t>
            </a:r>
          </a:p>
          <a:p>
            <a:r>
              <a:rPr lang="en-US" sz="3200" dirty="0" smtClean="0"/>
              <a:t>However, Article 7 still includes regulations requiring the employment of highly qualified teachers</a:t>
            </a:r>
          </a:p>
          <a:p>
            <a:r>
              <a:rPr lang="en-US" sz="3200" dirty="0" smtClean="0"/>
              <a:t>Therefore, you need to be asking IDOE to amend Article 7 to omit the HQ regulations that have been eliminated from the IDEA</a:t>
            </a:r>
            <a:endParaRPr lang="en-US" sz="3000" dirty="0" smtClean="0"/>
          </a:p>
          <a:p>
            <a:pPr lvl="1"/>
            <a:endParaRPr lang="en-US" sz="3000" dirty="0" smtClean="0"/>
          </a:p>
          <a:p>
            <a:pPr lvl="1"/>
            <a:endParaRPr lang="en-US" sz="30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56</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6066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552213" cy="914400"/>
          </a:xfrm>
        </p:spPr>
        <p:txBody>
          <a:bodyPr>
            <a:noAutofit/>
          </a:bodyPr>
          <a:lstStyle/>
          <a:p>
            <a:pPr algn="ctr"/>
            <a:r>
              <a:rPr lang="en-US" b="1" dirty="0"/>
              <a:t>Title III (Language Instruction for English Language Learners and Immigrant Students) </a:t>
            </a:r>
            <a:r>
              <a:rPr lang="en-US" b="1" dirty="0" smtClean="0"/>
              <a:t> </a:t>
            </a:r>
            <a:endParaRPr lang="en-US" b="1" dirty="0"/>
          </a:p>
        </p:txBody>
      </p:sp>
      <p:sp>
        <p:nvSpPr>
          <p:cNvPr id="3" name="Content Placeholder 2"/>
          <p:cNvSpPr>
            <a:spLocks noGrp="1"/>
          </p:cNvSpPr>
          <p:nvPr>
            <p:ph idx="1"/>
          </p:nvPr>
        </p:nvSpPr>
        <p:spPr>
          <a:xfrm>
            <a:off x="246414" y="1752600"/>
            <a:ext cx="8305799" cy="5105400"/>
          </a:xfrm>
        </p:spPr>
        <p:txBody>
          <a:bodyPr>
            <a:normAutofit/>
          </a:bodyPr>
          <a:lstStyle/>
          <a:p>
            <a:endParaRPr lang="en-US" sz="3200" dirty="0"/>
          </a:p>
          <a:p>
            <a:endParaRPr lang="en-US" sz="3200" dirty="0" smtClean="0"/>
          </a:p>
          <a:p>
            <a:r>
              <a:rPr lang="en-US" sz="3200" dirty="0" smtClean="0"/>
              <a:t>The </a:t>
            </a:r>
            <a:r>
              <a:rPr lang="en-US" sz="3200" dirty="0"/>
              <a:t>accountability measures for English </a:t>
            </a:r>
            <a:r>
              <a:rPr lang="en-US" sz="3200" dirty="0" smtClean="0"/>
              <a:t>learners </a:t>
            </a:r>
            <a:r>
              <a:rPr lang="en-US" sz="3200" dirty="0"/>
              <a:t>(</a:t>
            </a:r>
            <a:r>
              <a:rPr lang="en-US" sz="3200" dirty="0" smtClean="0"/>
              <a:t>ELs</a:t>
            </a:r>
            <a:r>
              <a:rPr lang="en-US" sz="3200" dirty="0"/>
              <a:t>) are moved out of Title III and into Title I </a:t>
            </a:r>
            <a:r>
              <a:rPr lang="en-US" sz="3200" dirty="0" smtClean="0"/>
              <a:t>to </a:t>
            </a:r>
            <a:r>
              <a:rPr lang="en-US" sz="3200" dirty="0"/>
              <a:t>show that proficiency for </a:t>
            </a:r>
            <a:r>
              <a:rPr lang="en-US" sz="3200" dirty="0" smtClean="0"/>
              <a:t>EL </a:t>
            </a:r>
            <a:r>
              <a:rPr lang="en-US" sz="3200" dirty="0"/>
              <a:t>students is as important as proficiency for other students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57</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1118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a:t>Title IV (21st Century Schools) </a:t>
            </a:r>
            <a:endParaRPr lang="en-US" b="1" dirty="0"/>
          </a:p>
        </p:txBody>
      </p:sp>
      <p:sp>
        <p:nvSpPr>
          <p:cNvPr id="3" name="Content Placeholder 2"/>
          <p:cNvSpPr>
            <a:spLocks noGrp="1"/>
          </p:cNvSpPr>
          <p:nvPr>
            <p:ph idx="1"/>
          </p:nvPr>
        </p:nvSpPr>
        <p:spPr>
          <a:xfrm>
            <a:off x="246414" y="1752600"/>
            <a:ext cx="8305799" cy="5105400"/>
          </a:xfrm>
        </p:spPr>
        <p:txBody>
          <a:bodyPr>
            <a:normAutofit/>
          </a:bodyPr>
          <a:lstStyle/>
          <a:p>
            <a:r>
              <a:rPr lang="en-US" sz="3200" dirty="0" smtClean="0"/>
              <a:t>This </a:t>
            </a:r>
            <a:r>
              <a:rPr lang="en-US" sz="3200" dirty="0"/>
              <a:t>section of the </a:t>
            </a:r>
            <a:r>
              <a:rPr lang="en-US" sz="3200" dirty="0" smtClean="0"/>
              <a:t>statute is </a:t>
            </a:r>
            <a:r>
              <a:rPr lang="en-US" sz="3200" dirty="0"/>
              <a:t>the place where some programs are eliminated or rolled into a single grant </a:t>
            </a:r>
            <a:endParaRPr lang="en-US" sz="3200" dirty="0" smtClean="0"/>
          </a:p>
          <a:p>
            <a:r>
              <a:rPr lang="en-US" sz="3200" dirty="0"/>
              <a:t>Part A </a:t>
            </a:r>
            <a:r>
              <a:rPr lang="en-US" sz="3200" dirty="0" smtClean="0"/>
              <a:t>– Student Support </a:t>
            </a:r>
            <a:r>
              <a:rPr lang="en-US" sz="3200" dirty="0"/>
              <a:t>and Academic Enrichment Grants </a:t>
            </a:r>
            <a:endParaRPr lang="en-US" sz="3200" dirty="0" smtClean="0"/>
          </a:p>
          <a:p>
            <a:r>
              <a:rPr lang="en-US" sz="3200" dirty="0"/>
              <a:t>Part B </a:t>
            </a:r>
            <a:r>
              <a:rPr lang="en-US" sz="3200" dirty="0"/>
              <a:t>– </a:t>
            </a:r>
            <a:r>
              <a:rPr lang="en-US" sz="3200" dirty="0" smtClean="0"/>
              <a:t>21st </a:t>
            </a:r>
            <a:r>
              <a:rPr lang="en-US" sz="3200" dirty="0"/>
              <a:t>Century Community Learning </a:t>
            </a:r>
            <a:r>
              <a:rPr lang="en-US" sz="3200" dirty="0" smtClean="0"/>
              <a:t>Centers</a:t>
            </a:r>
          </a:p>
          <a:p>
            <a:r>
              <a:rPr lang="en-US" sz="3200" dirty="0"/>
              <a:t>Part C </a:t>
            </a:r>
            <a:r>
              <a:rPr lang="en-US" sz="3200" dirty="0"/>
              <a:t>– </a:t>
            </a:r>
            <a:r>
              <a:rPr lang="en-US" sz="3200" dirty="0" smtClean="0"/>
              <a:t>Charter </a:t>
            </a:r>
            <a:r>
              <a:rPr lang="en-US" sz="3200" dirty="0"/>
              <a:t>School Grants</a:t>
            </a:r>
            <a:r>
              <a:rPr lang="en-US" sz="3200" dirty="0" smtClean="0"/>
              <a:t> </a:t>
            </a:r>
          </a:p>
          <a:p>
            <a:r>
              <a:rPr lang="en-US" sz="3200" dirty="0"/>
              <a:t>Part D </a:t>
            </a:r>
            <a:r>
              <a:rPr lang="en-US" sz="3200" dirty="0"/>
              <a:t>– </a:t>
            </a:r>
            <a:r>
              <a:rPr lang="en-US" sz="3200" dirty="0" smtClean="0"/>
              <a:t>Magnet </a:t>
            </a:r>
            <a:r>
              <a:rPr lang="en-US" sz="3200" dirty="0"/>
              <a:t>School </a:t>
            </a:r>
            <a:r>
              <a:rPr lang="en-US" sz="3200" dirty="0" smtClean="0"/>
              <a:t>Assistance</a:t>
            </a:r>
          </a:p>
          <a:p>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58</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3871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a:t>Title IV (21st Century Schools) </a:t>
            </a:r>
            <a:endParaRPr lang="en-US" b="1" dirty="0"/>
          </a:p>
        </p:txBody>
      </p:sp>
      <p:sp>
        <p:nvSpPr>
          <p:cNvPr id="3" name="Content Placeholder 2"/>
          <p:cNvSpPr>
            <a:spLocks noGrp="1"/>
          </p:cNvSpPr>
          <p:nvPr>
            <p:ph idx="1"/>
          </p:nvPr>
        </p:nvSpPr>
        <p:spPr>
          <a:xfrm>
            <a:off x="246414" y="1752600"/>
            <a:ext cx="8305799" cy="5105400"/>
          </a:xfrm>
        </p:spPr>
        <p:txBody>
          <a:bodyPr>
            <a:normAutofit/>
          </a:bodyPr>
          <a:lstStyle/>
          <a:p>
            <a:r>
              <a:rPr lang="en-US" sz="3200" dirty="0"/>
              <a:t>Part E </a:t>
            </a:r>
            <a:r>
              <a:rPr lang="en-US" sz="3200" dirty="0"/>
              <a:t>– </a:t>
            </a:r>
            <a:r>
              <a:rPr lang="en-US" sz="3200" dirty="0" smtClean="0"/>
              <a:t>Family </a:t>
            </a:r>
            <a:r>
              <a:rPr lang="en-US" sz="3200" dirty="0"/>
              <a:t>Engagement in Education </a:t>
            </a:r>
            <a:r>
              <a:rPr lang="en-US" sz="3200" dirty="0" smtClean="0"/>
              <a:t>Programs</a:t>
            </a:r>
          </a:p>
          <a:p>
            <a:r>
              <a:rPr lang="en-US" sz="3200" dirty="0"/>
              <a:t>Part F </a:t>
            </a:r>
            <a:r>
              <a:rPr lang="en-US" sz="3200" dirty="0"/>
              <a:t>– </a:t>
            </a:r>
            <a:r>
              <a:rPr lang="en-US" sz="3200" dirty="0" smtClean="0"/>
              <a:t>National </a:t>
            </a:r>
            <a:r>
              <a:rPr lang="en-US" sz="3200" dirty="0"/>
              <a:t>Activities</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59</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1286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Origins of ESSA</a:t>
            </a:r>
            <a:r>
              <a:rPr lang="en-US" b="1" dirty="0" smtClean="0"/>
              <a:t/>
            </a:r>
            <a:br>
              <a:rPr lang="en-US" b="1" dirty="0" smtClean="0"/>
            </a:br>
            <a:endParaRPr lang="en-US" b="1" dirty="0"/>
          </a:p>
        </p:txBody>
      </p:sp>
      <p:sp>
        <p:nvSpPr>
          <p:cNvPr id="3" name="Content Placeholder 2"/>
          <p:cNvSpPr>
            <a:spLocks noGrp="1"/>
          </p:cNvSpPr>
          <p:nvPr>
            <p:ph idx="1"/>
          </p:nvPr>
        </p:nvSpPr>
        <p:spPr>
          <a:xfrm>
            <a:off x="533399" y="1524000"/>
            <a:ext cx="8018813" cy="5029200"/>
          </a:xfrm>
        </p:spPr>
        <p:txBody>
          <a:bodyPr>
            <a:normAutofit/>
          </a:bodyPr>
          <a:lstStyle/>
          <a:p>
            <a:pPr marL="624078" indent="-514350">
              <a:buFont typeface="+mj-lt"/>
              <a:buAutoNum type="arabicPeriod" startAt="4"/>
            </a:pPr>
            <a:r>
              <a:rPr lang="en-US" dirty="0"/>
              <a:t>In 2002, President Bush signed into law the No Child Left Behind Act, which maintained the state standards introduced in the 1994 reauthorization but also mandated annual testing and created a robust and specific accountability system for schools and districts where students were failing to meet the standards</a:t>
            </a:r>
            <a:r>
              <a:rPr lang="en-US" dirty="0" smtClean="0"/>
              <a:t>.</a:t>
            </a:r>
          </a:p>
          <a:p>
            <a:pPr marL="109728" indent="0">
              <a:buNone/>
            </a:pPr>
            <a:r>
              <a:rPr lang="en-US" dirty="0"/>
              <a:t>No Child Left Behind dramatically strengthened the federal role in public education and was much more prescriptive about school improvement strategies than previous reauthorizations.</a:t>
            </a:r>
            <a:endParaRPr lang="en-US" dirty="0"/>
          </a:p>
          <a:p>
            <a:pPr marL="0" indent="0">
              <a:buNone/>
            </a:pPr>
            <a:endParaRPr lang="en-US" sz="900" dirty="0" smtClean="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6</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1825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a:t>Title VI and Title VII</a:t>
            </a:r>
            <a:endParaRPr lang="en-US" b="1" dirty="0"/>
          </a:p>
        </p:txBody>
      </p:sp>
      <p:sp>
        <p:nvSpPr>
          <p:cNvPr id="3" name="Content Placeholder 2"/>
          <p:cNvSpPr>
            <a:spLocks noGrp="1"/>
          </p:cNvSpPr>
          <p:nvPr>
            <p:ph idx="1"/>
          </p:nvPr>
        </p:nvSpPr>
        <p:spPr>
          <a:xfrm>
            <a:off x="246414" y="1752600"/>
            <a:ext cx="8305799" cy="5105400"/>
          </a:xfrm>
        </p:spPr>
        <p:txBody>
          <a:bodyPr>
            <a:normAutofit/>
          </a:bodyPr>
          <a:lstStyle/>
          <a:p>
            <a:r>
              <a:rPr lang="en-US" sz="3200" dirty="0"/>
              <a:t>Title </a:t>
            </a:r>
            <a:r>
              <a:rPr lang="en-US" sz="3200" dirty="0" smtClean="0"/>
              <a:t>VI </a:t>
            </a:r>
            <a:r>
              <a:rPr lang="en-US" sz="3200" dirty="0"/>
              <a:t>Provides for Indian, Native Hawaiian, and Alaska Native Education programs </a:t>
            </a:r>
            <a:endParaRPr lang="en-US" sz="3200" dirty="0" smtClean="0"/>
          </a:p>
          <a:p>
            <a:r>
              <a:rPr lang="en-US" sz="3200" dirty="0"/>
              <a:t>Title VII provides</a:t>
            </a:r>
            <a:r>
              <a:rPr lang="en-US" sz="3200" dirty="0" smtClean="0"/>
              <a:t>:  Impact Aid (</a:t>
            </a:r>
            <a:r>
              <a:rPr lang="en-US" sz="3200" dirty="0"/>
              <a:t>number of policy changes were made to the Impact Aid </a:t>
            </a:r>
            <a:r>
              <a:rPr lang="en-US" sz="3200" dirty="0" smtClean="0"/>
              <a:t>program)</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60</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1333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smtClean="0"/>
              <a:t>Title VIII</a:t>
            </a:r>
            <a:endParaRPr lang="en-US" b="1" dirty="0"/>
          </a:p>
        </p:txBody>
      </p:sp>
      <p:sp>
        <p:nvSpPr>
          <p:cNvPr id="3" name="Content Placeholder 2"/>
          <p:cNvSpPr>
            <a:spLocks noGrp="1"/>
          </p:cNvSpPr>
          <p:nvPr>
            <p:ph idx="1"/>
          </p:nvPr>
        </p:nvSpPr>
        <p:spPr>
          <a:xfrm>
            <a:off x="246414" y="1752600"/>
            <a:ext cx="8305799" cy="5105400"/>
          </a:xfrm>
        </p:spPr>
        <p:txBody>
          <a:bodyPr>
            <a:normAutofit/>
          </a:bodyPr>
          <a:lstStyle/>
          <a:p>
            <a:r>
              <a:rPr lang="en-US" sz="3200" dirty="0"/>
              <a:t>Education for the Homeless reauthorized with a Coordinator for Education of Homeless Children and Youth and LEA liaisons for homeless children and youth established in each state as part of the program</a:t>
            </a:r>
            <a:endParaRPr lang="en-US" sz="32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61</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6749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a:t>Title IX</a:t>
            </a:r>
            <a:endParaRPr lang="en-US" b="1" dirty="0"/>
          </a:p>
        </p:txBody>
      </p:sp>
      <p:sp>
        <p:nvSpPr>
          <p:cNvPr id="3" name="Content Placeholder 2"/>
          <p:cNvSpPr>
            <a:spLocks noGrp="1"/>
          </p:cNvSpPr>
          <p:nvPr>
            <p:ph idx="1"/>
          </p:nvPr>
        </p:nvSpPr>
        <p:spPr>
          <a:xfrm>
            <a:off x="246414" y="1752600"/>
            <a:ext cx="8305799" cy="5105400"/>
          </a:xfrm>
        </p:spPr>
        <p:txBody>
          <a:bodyPr>
            <a:normAutofit/>
          </a:bodyPr>
          <a:lstStyle/>
          <a:p>
            <a:r>
              <a:rPr lang="en-US" sz="3200" dirty="0"/>
              <a:t>This title includes the Preschool Development grants</a:t>
            </a:r>
            <a:endParaRPr lang="en-US" sz="32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62</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8949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smtClean="0"/>
              <a:t>Purposes of ESSA</a:t>
            </a:r>
            <a:endParaRPr lang="en-US" b="1" dirty="0"/>
          </a:p>
        </p:txBody>
      </p:sp>
      <p:sp>
        <p:nvSpPr>
          <p:cNvPr id="3" name="Content Placeholder 2"/>
          <p:cNvSpPr>
            <a:spLocks noGrp="1"/>
          </p:cNvSpPr>
          <p:nvPr>
            <p:ph idx="1"/>
          </p:nvPr>
        </p:nvSpPr>
        <p:spPr>
          <a:xfrm>
            <a:off x="246414" y="1752600"/>
            <a:ext cx="8305799" cy="5105400"/>
          </a:xfrm>
        </p:spPr>
        <p:txBody>
          <a:bodyPr>
            <a:normAutofit/>
          </a:bodyPr>
          <a:lstStyle/>
          <a:p>
            <a:pPr lvl="0"/>
            <a:r>
              <a:rPr lang="en-US" sz="3200" dirty="0"/>
              <a:t>Holding all students to high academic standards that prepare them for success in college and </a:t>
            </a:r>
            <a:r>
              <a:rPr lang="en-US" sz="3200" dirty="0" smtClean="0"/>
              <a:t>careers</a:t>
            </a:r>
            <a:endParaRPr lang="en-US" sz="3200" dirty="0"/>
          </a:p>
          <a:p>
            <a:pPr lvl="0"/>
            <a:r>
              <a:rPr lang="en-US" sz="3200" dirty="0"/>
              <a:t>Ensuring accountability by guaranteeing that when students fall behind, states redirect resources into what works to help them and their schools improve, with a particular focus on the very lowest-performing schools, high schools with high dropout rates, and schools with achievement </a:t>
            </a:r>
            <a:r>
              <a:rPr lang="en-US" sz="3200" dirty="0" smtClean="0"/>
              <a:t>gaps</a:t>
            </a:r>
            <a:endParaRPr lang="en-US" sz="3200" dirty="0"/>
          </a:p>
          <a:p>
            <a:endParaRPr lang="en-US" sz="32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63</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118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smtClean="0"/>
              <a:t>Purposes of ESSA</a:t>
            </a:r>
            <a:endParaRPr lang="en-US" b="1" dirty="0"/>
          </a:p>
        </p:txBody>
      </p:sp>
      <p:sp>
        <p:nvSpPr>
          <p:cNvPr id="3" name="Content Placeholder 2"/>
          <p:cNvSpPr>
            <a:spLocks noGrp="1"/>
          </p:cNvSpPr>
          <p:nvPr>
            <p:ph idx="1"/>
          </p:nvPr>
        </p:nvSpPr>
        <p:spPr>
          <a:xfrm>
            <a:off x="246414" y="1752600"/>
            <a:ext cx="8305799" cy="5105400"/>
          </a:xfrm>
        </p:spPr>
        <p:txBody>
          <a:bodyPr>
            <a:normAutofit/>
          </a:bodyPr>
          <a:lstStyle/>
          <a:p>
            <a:pPr lvl="0"/>
            <a:r>
              <a:rPr lang="en-US" sz="3200" dirty="0"/>
              <a:t>L</a:t>
            </a:r>
            <a:r>
              <a:rPr lang="en-US" sz="3200" dirty="0" smtClean="0"/>
              <a:t>owest-performing schools =  bottom 5% of Title I schools</a:t>
            </a:r>
          </a:p>
          <a:p>
            <a:pPr lvl="0"/>
            <a:r>
              <a:rPr lang="en-US" sz="3200" dirty="0"/>
              <a:t>S</a:t>
            </a:r>
            <a:r>
              <a:rPr lang="en-US" sz="3200" dirty="0" smtClean="0"/>
              <a:t>chools </a:t>
            </a:r>
            <a:r>
              <a:rPr lang="en-US" sz="3200" dirty="0"/>
              <a:t>with achievement </a:t>
            </a:r>
            <a:r>
              <a:rPr lang="en-US" sz="3200" dirty="0" smtClean="0"/>
              <a:t>gaps = schools where subgroups are falling behind</a:t>
            </a:r>
          </a:p>
          <a:p>
            <a:pPr lvl="0"/>
            <a:r>
              <a:rPr lang="en-US" sz="3200" dirty="0" smtClean="0"/>
              <a:t>Subgroups include:</a:t>
            </a:r>
          </a:p>
          <a:p>
            <a:pPr lvl="1"/>
            <a:r>
              <a:rPr lang="en-US" sz="3000" dirty="0" smtClean="0"/>
              <a:t>Students from low-income families</a:t>
            </a:r>
          </a:p>
          <a:p>
            <a:pPr lvl="1"/>
            <a:r>
              <a:rPr lang="en-US" sz="3000" dirty="0" smtClean="0"/>
              <a:t>English learners</a:t>
            </a:r>
          </a:p>
          <a:p>
            <a:pPr lvl="1"/>
            <a:r>
              <a:rPr lang="en-US" sz="3000" dirty="0" smtClean="0"/>
              <a:t>Students with disabilities</a:t>
            </a:r>
          </a:p>
          <a:p>
            <a:pPr lvl="1"/>
            <a:r>
              <a:rPr lang="en-US" sz="3000" dirty="0" smtClean="0"/>
              <a:t>Students of color</a:t>
            </a:r>
            <a:endParaRPr lang="en-US" sz="3000" dirty="0"/>
          </a:p>
          <a:p>
            <a:endParaRPr lang="en-US" sz="32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64</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5733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smtClean="0"/>
              <a:t>Purposes of ESSA</a:t>
            </a:r>
            <a:endParaRPr lang="en-US" b="1" dirty="0"/>
          </a:p>
        </p:txBody>
      </p:sp>
      <p:sp>
        <p:nvSpPr>
          <p:cNvPr id="3" name="Content Placeholder 2"/>
          <p:cNvSpPr>
            <a:spLocks noGrp="1"/>
          </p:cNvSpPr>
          <p:nvPr>
            <p:ph idx="1"/>
          </p:nvPr>
        </p:nvSpPr>
        <p:spPr>
          <a:xfrm>
            <a:off x="246414" y="1752600"/>
            <a:ext cx="8305799" cy="5105400"/>
          </a:xfrm>
        </p:spPr>
        <p:txBody>
          <a:bodyPr>
            <a:normAutofit lnSpcReduction="10000"/>
          </a:bodyPr>
          <a:lstStyle/>
          <a:p>
            <a:pPr lvl="0"/>
            <a:r>
              <a:rPr lang="en-US" sz="3200" dirty="0" smtClean="0"/>
              <a:t>Empowering </a:t>
            </a:r>
            <a:r>
              <a:rPr lang="en-US" sz="3200" dirty="0"/>
              <a:t>state and local decision-makers to develop their own strong systems for school improvement based upon evidence, rather than imposing cookie-cutter federal solutions like the No Child Left Behind Act </a:t>
            </a:r>
            <a:r>
              <a:rPr lang="en-US" sz="3200" dirty="0" smtClean="0"/>
              <a:t>did</a:t>
            </a:r>
          </a:p>
          <a:p>
            <a:r>
              <a:rPr lang="en-US" sz="3200" dirty="0"/>
              <a:t>Continuing to require annual, comparable statewide assessments, so that parents and educators have the information they need to make sure children are making progress, while encouraging review and elimination of unnecessary tests</a:t>
            </a:r>
            <a:endParaRPr lang="en-US" sz="32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65</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7449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smtClean="0"/>
              <a:t>Purposes of ESSA</a:t>
            </a:r>
            <a:endParaRPr lang="en-US" b="1" dirty="0"/>
          </a:p>
        </p:txBody>
      </p:sp>
      <p:sp>
        <p:nvSpPr>
          <p:cNvPr id="3" name="Content Placeholder 2"/>
          <p:cNvSpPr>
            <a:spLocks noGrp="1"/>
          </p:cNvSpPr>
          <p:nvPr>
            <p:ph idx="1"/>
          </p:nvPr>
        </p:nvSpPr>
        <p:spPr>
          <a:xfrm>
            <a:off x="246414" y="1752600"/>
            <a:ext cx="8305799" cy="5105400"/>
          </a:xfrm>
        </p:spPr>
        <p:txBody>
          <a:bodyPr>
            <a:normAutofit/>
          </a:bodyPr>
          <a:lstStyle/>
          <a:p>
            <a:pPr lvl="0"/>
            <a:r>
              <a:rPr lang="en-US" sz="3200" dirty="0" smtClean="0"/>
              <a:t>Reducing </a:t>
            </a:r>
            <a:r>
              <a:rPr lang="en-US" sz="3200" dirty="0"/>
              <a:t>the often onerous burden of testing on students and teachers, making sure that tests don’t crowd out teaching and learning, without sacrificing clear, annual information parents and educators need to make sure our children are </a:t>
            </a:r>
            <a:r>
              <a:rPr lang="en-US" sz="3200" dirty="0" smtClean="0"/>
              <a:t>learning</a:t>
            </a:r>
          </a:p>
          <a:p>
            <a:pPr lvl="0"/>
            <a:r>
              <a:rPr lang="en-US" sz="3200" dirty="0"/>
              <a:t>Protecting students from low-income families and students of color from being taught at disproportionate rates by ineffective teachers</a:t>
            </a:r>
          </a:p>
          <a:p>
            <a:endParaRPr lang="en-US" sz="32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66</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4141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smtClean="0"/>
              <a:t>Purposes of ESSA</a:t>
            </a:r>
            <a:endParaRPr lang="en-US" b="1" dirty="0"/>
          </a:p>
        </p:txBody>
      </p:sp>
      <p:sp>
        <p:nvSpPr>
          <p:cNvPr id="3" name="Content Placeholder 2"/>
          <p:cNvSpPr>
            <a:spLocks noGrp="1"/>
          </p:cNvSpPr>
          <p:nvPr>
            <p:ph idx="1"/>
          </p:nvPr>
        </p:nvSpPr>
        <p:spPr>
          <a:xfrm>
            <a:off x="246414" y="1752600"/>
            <a:ext cx="8305799" cy="5105400"/>
          </a:xfrm>
        </p:spPr>
        <p:txBody>
          <a:bodyPr>
            <a:normAutofit/>
          </a:bodyPr>
          <a:lstStyle/>
          <a:p>
            <a:pPr lvl="0"/>
            <a:r>
              <a:rPr lang="en-US" sz="3200" dirty="0"/>
              <a:t>Providing more children access to high-quality </a:t>
            </a:r>
            <a:r>
              <a:rPr lang="en-US" sz="3200" dirty="0" smtClean="0"/>
              <a:t>preschool</a:t>
            </a:r>
            <a:endParaRPr lang="en-US" sz="3200" dirty="0"/>
          </a:p>
          <a:p>
            <a:r>
              <a:rPr lang="en-US" sz="3200" dirty="0"/>
              <a:t>Establishing new resources for proven strategies that will spur reform and drive opportunity and better outcomes for America’s </a:t>
            </a:r>
            <a:r>
              <a:rPr lang="en-US" sz="3200" dirty="0" smtClean="0"/>
              <a:t>students</a:t>
            </a:r>
          </a:p>
          <a:p>
            <a:endParaRPr lang="en-US" sz="32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67</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8841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325112"/>
          </a:xfrm>
        </p:spPr>
        <p:txBody>
          <a:bodyPr/>
          <a:lstStyle/>
          <a:p>
            <a:endParaRPr lang="en-US" dirty="0" smtClean="0"/>
          </a:p>
          <a:p>
            <a:endParaRPr lang="en-US" dirty="0" smtClean="0"/>
          </a:p>
          <a:p>
            <a:endParaRPr lang="en-US" dirty="0" smtClean="0"/>
          </a:p>
          <a:p>
            <a:pPr marL="0" indent="0" algn="ctr">
              <a:buNone/>
            </a:pPr>
            <a:r>
              <a:rPr lang="en-US" sz="4800" b="1" dirty="0" smtClean="0"/>
              <a:t>Provisions Affecting Students with Disabilities</a:t>
            </a:r>
            <a:endParaRPr lang="en-US" sz="4800" b="1"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68</a:t>
            </a:fld>
            <a:endParaRPr lang="en-US" dirty="0"/>
          </a:p>
        </p:txBody>
      </p:sp>
      <p:pic>
        <p:nvPicPr>
          <p:cNvPr id="8" name="Picture 7"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29600"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234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smtClean="0"/>
              <a:t>Provisions </a:t>
            </a:r>
            <a:r>
              <a:rPr lang="en-US" b="1" dirty="0"/>
              <a:t>A</a:t>
            </a:r>
            <a:r>
              <a:rPr lang="en-US" b="1" dirty="0" smtClean="0"/>
              <a:t>ffecting </a:t>
            </a:r>
            <a:br>
              <a:rPr lang="en-US" b="1" dirty="0" smtClean="0"/>
            </a:br>
            <a:r>
              <a:rPr lang="en-US" b="1" dirty="0" smtClean="0"/>
              <a:t>Students with Disabilities</a:t>
            </a:r>
            <a:endParaRPr lang="en-US" b="1" dirty="0"/>
          </a:p>
        </p:txBody>
      </p:sp>
      <p:sp>
        <p:nvSpPr>
          <p:cNvPr id="3" name="Content Placeholder 2"/>
          <p:cNvSpPr>
            <a:spLocks noGrp="1"/>
          </p:cNvSpPr>
          <p:nvPr>
            <p:ph idx="1"/>
          </p:nvPr>
        </p:nvSpPr>
        <p:spPr>
          <a:xfrm>
            <a:off x="246414" y="1981200"/>
            <a:ext cx="8305799" cy="4876800"/>
          </a:xfrm>
        </p:spPr>
        <p:txBody>
          <a:bodyPr>
            <a:normAutofit/>
          </a:bodyPr>
          <a:lstStyle/>
          <a:p>
            <a:r>
              <a:rPr lang="en-US" sz="3200" dirty="0"/>
              <a:t>An alternate assessment for students with the most significant cognitive disabilities is </a:t>
            </a:r>
            <a:r>
              <a:rPr lang="en-US" sz="3200" dirty="0" smtClean="0"/>
              <a:t>required </a:t>
            </a:r>
            <a:r>
              <a:rPr lang="en-US" sz="3200" dirty="0"/>
              <a:t>	</a:t>
            </a:r>
          </a:p>
          <a:p>
            <a:r>
              <a:rPr lang="en-US" sz="3200" dirty="0"/>
              <a:t>This assessment must be based on alternate academic achievement standards aligned with challenging State academic standards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69</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131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Origins of ESSA</a:t>
            </a:r>
            <a:r>
              <a:rPr lang="en-US" b="1" dirty="0" smtClean="0"/>
              <a:t/>
            </a:r>
            <a:br>
              <a:rPr lang="en-US" b="1" dirty="0" smtClean="0"/>
            </a:br>
            <a:endParaRPr lang="en-US" b="1" dirty="0"/>
          </a:p>
        </p:txBody>
      </p:sp>
      <p:sp>
        <p:nvSpPr>
          <p:cNvPr id="3" name="Content Placeholder 2"/>
          <p:cNvSpPr>
            <a:spLocks noGrp="1"/>
          </p:cNvSpPr>
          <p:nvPr>
            <p:ph idx="1"/>
          </p:nvPr>
        </p:nvSpPr>
        <p:spPr>
          <a:xfrm>
            <a:off x="533400" y="1524000"/>
            <a:ext cx="7924800" cy="5029200"/>
          </a:xfrm>
        </p:spPr>
        <p:txBody>
          <a:bodyPr>
            <a:normAutofit/>
          </a:bodyPr>
          <a:lstStyle/>
          <a:p>
            <a:pPr marL="624078" indent="-514350">
              <a:buFont typeface="+mj-lt"/>
              <a:buAutoNum type="arabicPeriod" startAt="5"/>
            </a:pPr>
            <a:r>
              <a:rPr lang="en-US" dirty="0"/>
              <a:t>Today, we have the Every Student Succeeds Act – or </a:t>
            </a:r>
            <a:r>
              <a:rPr lang="en-US" dirty="0" smtClean="0"/>
              <a:t>ESSA. </a:t>
            </a:r>
            <a:r>
              <a:rPr lang="en-US" dirty="0"/>
              <a:t>President Obama signed this bill into law in December </a:t>
            </a:r>
            <a:r>
              <a:rPr lang="en-US" dirty="0" smtClean="0"/>
              <a:t>2015.</a:t>
            </a:r>
          </a:p>
          <a:p>
            <a:pPr marL="109728" indent="0">
              <a:buNone/>
            </a:pPr>
            <a:endParaRPr lang="en-US" dirty="0" smtClean="0"/>
          </a:p>
          <a:p>
            <a:pPr marL="109728" indent="0">
              <a:buNone/>
            </a:pPr>
            <a:r>
              <a:rPr lang="en-US" dirty="0"/>
              <a:t>Through this law, lawmakers sought to address the growing notion that there was </a:t>
            </a:r>
            <a:r>
              <a:rPr lang="en-US" i="1" dirty="0"/>
              <a:t>too much</a:t>
            </a:r>
            <a:r>
              <a:rPr lang="en-US" dirty="0"/>
              <a:t> federal involvement in public education, while still maintaining accountability and school improvement requirements. </a:t>
            </a:r>
            <a:endParaRPr lang="en-US" sz="900" dirty="0" smtClean="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7</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765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smtClean="0"/>
              <a:t>Provisions </a:t>
            </a:r>
            <a:r>
              <a:rPr lang="en-US" b="1" dirty="0"/>
              <a:t>A</a:t>
            </a:r>
            <a:r>
              <a:rPr lang="en-US" b="1" dirty="0" smtClean="0"/>
              <a:t>ffecting </a:t>
            </a:r>
            <a:br>
              <a:rPr lang="en-US" b="1" dirty="0" smtClean="0"/>
            </a:br>
            <a:r>
              <a:rPr lang="en-US" b="1" dirty="0" smtClean="0"/>
              <a:t>Students with Disabilities</a:t>
            </a:r>
            <a:endParaRPr lang="en-US" b="1" dirty="0"/>
          </a:p>
        </p:txBody>
      </p:sp>
      <p:sp>
        <p:nvSpPr>
          <p:cNvPr id="3" name="Content Placeholder 2"/>
          <p:cNvSpPr>
            <a:spLocks noGrp="1"/>
          </p:cNvSpPr>
          <p:nvPr>
            <p:ph idx="1"/>
          </p:nvPr>
        </p:nvSpPr>
        <p:spPr>
          <a:xfrm>
            <a:off x="152400" y="1828800"/>
            <a:ext cx="8305799" cy="5029200"/>
          </a:xfrm>
        </p:spPr>
        <p:txBody>
          <a:bodyPr>
            <a:normAutofit fontScale="92500" lnSpcReduction="20000"/>
          </a:bodyPr>
          <a:lstStyle/>
          <a:p>
            <a:r>
              <a:rPr lang="en-US" sz="3200" dirty="0" smtClean="0"/>
              <a:t> ESSA </a:t>
            </a:r>
            <a:r>
              <a:rPr lang="en-US" sz="3200" dirty="0"/>
              <a:t>authorizes a State to adopt alternate academic achievement standards for students with the most significant cognitive disabilities, provided those alternate achievement standards are aligned with the State’s academic content standards, promote access to the general education curriculum, reflect professional judgment as to the highest possible standards achievable by such students, are designated in a student’s individualized education program (IEP), and enable a student who meets the standards to be on track to pursue postsecondary education or </a:t>
            </a:r>
            <a:r>
              <a:rPr lang="en-US" sz="3200" dirty="0" smtClean="0"/>
              <a:t>employment</a:t>
            </a:r>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70</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0881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smtClean="0"/>
              <a:t>Provisions </a:t>
            </a:r>
            <a:r>
              <a:rPr lang="en-US" b="1" dirty="0"/>
              <a:t>A</a:t>
            </a:r>
            <a:r>
              <a:rPr lang="en-US" b="1" dirty="0" smtClean="0"/>
              <a:t>ffecting </a:t>
            </a:r>
            <a:br>
              <a:rPr lang="en-US" b="1" dirty="0" smtClean="0"/>
            </a:br>
            <a:r>
              <a:rPr lang="en-US" b="1" dirty="0" smtClean="0"/>
              <a:t>Students with Disabilities</a:t>
            </a:r>
            <a:endParaRPr lang="en-US" b="1" dirty="0"/>
          </a:p>
        </p:txBody>
      </p:sp>
      <p:sp>
        <p:nvSpPr>
          <p:cNvPr id="3" name="Content Placeholder 2"/>
          <p:cNvSpPr>
            <a:spLocks noGrp="1"/>
          </p:cNvSpPr>
          <p:nvPr>
            <p:ph idx="1"/>
          </p:nvPr>
        </p:nvSpPr>
        <p:spPr>
          <a:xfrm>
            <a:off x="246414" y="1752600"/>
            <a:ext cx="8305799" cy="5105400"/>
          </a:xfrm>
        </p:spPr>
        <p:txBody>
          <a:bodyPr>
            <a:normAutofit/>
          </a:bodyPr>
          <a:lstStyle/>
          <a:p>
            <a:pPr lvl="0"/>
            <a:r>
              <a:rPr lang="en-US" sz="3200" dirty="0" smtClean="0"/>
              <a:t>Places a 1% cap on the total number of all students in the State that can be assessed using alternative assessments for students with significant cognitive disabilities</a:t>
            </a:r>
            <a:endParaRPr lang="en-US" sz="3200" dirty="0"/>
          </a:p>
          <a:p>
            <a:r>
              <a:rPr lang="en-US" sz="3200" dirty="0" smtClean="0"/>
              <a:t>Does not include an LEA cap on the administration of these assessments</a:t>
            </a:r>
          </a:p>
          <a:p>
            <a:r>
              <a:rPr lang="en-US" sz="3200" dirty="0" smtClean="0"/>
              <a:t>But does require LEAs to submit information to the SEA justifying the need to </a:t>
            </a:r>
            <a:r>
              <a:rPr lang="en-US" sz="3200" smtClean="0"/>
              <a:t>exceed such cap</a:t>
            </a:r>
            <a:endParaRPr lang="en-US" sz="32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71</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6210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smtClean="0"/>
              <a:t>Provisions </a:t>
            </a:r>
            <a:r>
              <a:rPr lang="en-US" b="1" dirty="0"/>
              <a:t>A</a:t>
            </a:r>
            <a:r>
              <a:rPr lang="en-US" b="1" dirty="0" smtClean="0"/>
              <a:t>ffecting </a:t>
            </a:r>
            <a:br>
              <a:rPr lang="en-US" b="1" dirty="0" smtClean="0"/>
            </a:br>
            <a:r>
              <a:rPr lang="en-US" b="1" dirty="0" smtClean="0"/>
              <a:t>Students with Disabilities</a:t>
            </a:r>
            <a:endParaRPr lang="en-US" b="1" dirty="0"/>
          </a:p>
        </p:txBody>
      </p:sp>
      <p:sp>
        <p:nvSpPr>
          <p:cNvPr id="3" name="Content Placeholder 2"/>
          <p:cNvSpPr>
            <a:spLocks noGrp="1"/>
          </p:cNvSpPr>
          <p:nvPr>
            <p:ph idx="1"/>
          </p:nvPr>
        </p:nvSpPr>
        <p:spPr>
          <a:xfrm>
            <a:off x="246414" y="1752600"/>
            <a:ext cx="8305799" cy="5105400"/>
          </a:xfrm>
        </p:spPr>
        <p:txBody>
          <a:bodyPr>
            <a:normAutofit/>
          </a:bodyPr>
          <a:lstStyle/>
          <a:p>
            <a:endParaRPr lang="en-US" sz="3200" dirty="0"/>
          </a:p>
          <a:p>
            <a:r>
              <a:rPr lang="en-US" sz="3200" dirty="0"/>
              <a:t>As part of the IEP process, parents must be clearly informed that their child’s achievement being measured on alternate achievement standards, and “how participation in such assessments may delay or otherwise affect the student from completing the requirements for a regular high school diploma.” </a:t>
            </a:r>
          </a:p>
          <a:p>
            <a:pPr marL="109728" indent="0">
              <a:buNone/>
            </a:pPr>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72</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3113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smtClean="0"/>
              <a:t>Provisions </a:t>
            </a:r>
            <a:r>
              <a:rPr lang="en-US" b="1" dirty="0"/>
              <a:t>A</a:t>
            </a:r>
            <a:r>
              <a:rPr lang="en-US" b="1" dirty="0" smtClean="0"/>
              <a:t>ffecting </a:t>
            </a:r>
            <a:br>
              <a:rPr lang="en-US" b="1" dirty="0" smtClean="0"/>
            </a:br>
            <a:r>
              <a:rPr lang="en-US" b="1" dirty="0" smtClean="0"/>
              <a:t>Students with Disabilities</a:t>
            </a:r>
            <a:endParaRPr lang="en-US" b="1" dirty="0"/>
          </a:p>
        </p:txBody>
      </p:sp>
      <p:sp>
        <p:nvSpPr>
          <p:cNvPr id="3" name="Content Placeholder 2"/>
          <p:cNvSpPr>
            <a:spLocks noGrp="1"/>
          </p:cNvSpPr>
          <p:nvPr>
            <p:ph idx="1"/>
          </p:nvPr>
        </p:nvSpPr>
        <p:spPr>
          <a:xfrm>
            <a:off x="246414" y="1752600"/>
            <a:ext cx="8305799" cy="5105400"/>
          </a:xfrm>
        </p:spPr>
        <p:txBody>
          <a:bodyPr>
            <a:normAutofit/>
          </a:bodyPr>
          <a:lstStyle/>
          <a:p>
            <a:r>
              <a:rPr lang="en-US" sz="3200" dirty="0"/>
              <a:t>Under the </a:t>
            </a:r>
            <a:r>
              <a:rPr lang="en-US" sz="3200" dirty="0" smtClean="0"/>
              <a:t>ESSA</a:t>
            </a:r>
            <a:r>
              <a:rPr lang="en-US" sz="3200" dirty="0"/>
              <a:t>, to administer an alternate assessment, a State must ensure that the assessment meets specific </a:t>
            </a:r>
            <a:r>
              <a:rPr lang="en-US" sz="3200" dirty="0" smtClean="0"/>
              <a:t>requirements, </a:t>
            </a:r>
            <a:r>
              <a:rPr lang="en-US" sz="3200" dirty="0"/>
              <a:t>including new requirements with respect to parental notification, educator training in using accommodations and administering alternate assessments, and incorporation of universal design for learning in developing such assessments.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73</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151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smtClean="0"/>
              <a:t>Provisions </a:t>
            </a:r>
            <a:r>
              <a:rPr lang="en-US" b="1" dirty="0"/>
              <a:t>A</a:t>
            </a:r>
            <a:r>
              <a:rPr lang="en-US" b="1" dirty="0" smtClean="0"/>
              <a:t>ffecting </a:t>
            </a:r>
            <a:br>
              <a:rPr lang="en-US" b="1" dirty="0" smtClean="0"/>
            </a:br>
            <a:r>
              <a:rPr lang="en-US" b="1" dirty="0" smtClean="0"/>
              <a:t>Students with Disabilities</a:t>
            </a:r>
            <a:endParaRPr lang="en-US" b="1" dirty="0"/>
          </a:p>
        </p:txBody>
      </p:sp>
      <p:sp>
        <p:nvSpPr>
          <p:cNvPr id="3" name="Content Placeholder 2"/>
          <p:cNvSpPr>
            <a:spLocks noGrp="1"/>
          </p:cNvSpPr>
          <p:nvPr>
            <p:ph idx="1"/>
          </p:nvPr>
        </p:nvSpPr>
        <p:spPr>
          <a:xfrm>
            <a:off x="246414" y="1752600"/>
            <a:ext cx="8305799" cy="5105400"/>
          </a:xfrm>
        </p:spPr>
        <p:txBody>
          <a:bodyPr>
            <a:normAutofit/>
          </a:bodyPr>
          <a:lstStyle/>
          <a:p>
            <a:endParaRPr lang="en-US" sz="3200" dirty="0"/>
          </a:p>
          <a:p>
            <a:r>
              <a:rPr lang="en-US" sz="3200" dirty="0" smtClean="0"/>
              <a:t>However</a:t>
            </a:r>
            <a:r>
              <a:rPr lang="en-US" sz="3200" dirty="0"/>
              <a:t>, this “does not preclude a student with the most significant cognitive disabilities who takes an alternate assessment … from attempting to complete the requirements for a regular high school diploma.” </a:t>
            </a:r>
          </a:p>
          <a:p>
            <a:pPr marL="109728" indent="0">
              <a:buNone/>
            </a:pPr>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74</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9707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smtClean="0"/>
              <a:t>Provisions </a:t>
            </a:r>
            <a:r>
              <a:rPr lang="en-US" b="1" dirty="0"/>
              <a:t>A</a:t>
            </a:r>
            <a:r>
              <a:rPr lang="en-US" b="1" dirty="0" smtClean="0"/>
              <a:t>ffecting </a:t>
            </a:r>
            <a:br>
              <a:rPr lang="en-US" b="1" dirty="0" smtClean="0"/>
            </a:br>
            <a:r>
              <a:rPr lang="en-US" b="1" dirty="0" smtClean="0"/>
              <a:t>Students with Disabilities</a:t>
            </a:r>
            <a:endParaRPr lang="en-US" b="1" dirty="0"/>
          </a:p>
        </p:txBody>
      </p:sp>
      <p:sp>
        <p:nvSpPr>
          <p:cNvPr id="3" name="Content Placeholder 2"/>
          <p:cNvSpPr>
            <a:spLocks noGrp="1"/>
          </p:cNvSpPr>
          <p:nvPr>
            <p:ph idx="1"/>
          </p:nvPr>
        </p:nvSpPr>
        <p:spPr>
          <a:xfrm>
            <a:off x="246414" y="1981200"/>
            <a:ext cx="8305799" cy="4876800"/>
          </a:xfrm>
        </p:spPr>
        <p:txBody>
          <a:bodyPr>
            <a:normAutofit/>
          </a:bodyPr>
          <a:lstStyle/>
          <a:p>
            <a:r>
              <a:rPr lang="en-US" sz="3200" dirty="0" smtClean="0"/>
              <a:t>Under the proposed Federal regulations, you may include in determining the graduation rate those students with disabilities who are assessed using the alternate assessment aligned to alternative academic achievement standards and earn an alternate diploma required by the State.</a:t>
            </a:r>
          </a:p>
          <a:p>
            <a:pPr marL="109728" indent="0">
              <a:buNone/>
            </a:pPr>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75</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7523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smtClean="0"/>
              <a:t>Provisions </a:t>
            </a:r>
            <a:r>
              <a:rPr lang="en-US" b="1" dirty="0"/>
              <a:t>A</a:t>
            </a:r>
            <a:r>
              <a:rPr lang="en-US" b="1" dirty="0" smtClean="0"/>
              <a:t>ffecting </a:t>
            </a:r>
            <a:br>
              <a:rPr lang="en-US" b="1" dirty="0" smtClean="0"/>
            </a:br>
            <a:r>
              <a:rPr lang="en-US" b="1" dirty="0" smtClean="0"/>
              <a:t>Students with Disabilities</a:t>
            </a:r>
            <a:endParaRPr lang="en-US" b="1" dirty="0"/>
          </a:p>
        </p:txBody>
      </p:sp>
      <p:sp>
        <p:nvSpPr>
          <p:cNvPr id="3" name="Content Placeholder 2"/>
          <p:cNvSpPr>
            <a:spLocks noGrp="1"/>
          </p:cNvSpPr>
          <p:nvPr>
            <p:ph idx="1"/>
          </p:nvPr>
        </p:nvSpPr>
        <p:spPr>
          <a:xfrm>
            <a:off x="246414" y="1981200"/>
            <a:ext cx="8305799" cy="4876800"/>
          </a:xfrm>
        </p:spPr>
        <p:txBody>
          <a:bodyPr>
            <a:normAutofit/>
          </a:bodyPr>
          <a:lstStyle/>
          <a:p>
            <a:r>
              <a:rPr lang="en-US" sz="3200" dirty="0" smtClean="0"/>
              <a:t>The alternate diploma must be standards-based, aligned with State requirements for the regular high school diploma, and obtained within the time period for which the State ensures the availability of a FAPE</a:t>
            </a:r>
          </a:p>
          <a:p>
            <a:r>
              <a:rPr lang="en-US" sz="3200" dirty="0" smtClean="0"/>
              <a:t>Proposed cap of 7 years (</a:t>
            </a:r>
            <a:r>
              <a:rPr lang="en-US" sz="3200" smtClean="0"/>
              <a:t>time period)</a:t>
            </a:r>
            <a:endParaRPr lang="en-US" sz="3200" dirty="0" smtClean="0"/>
          </a:p>
          <a:p>
            <a:r>
              <a:rPr lang="en-US" sz="3200" dirty="0" smtClean="0"/>
              <a:t>Per US DOE, no State has developed such an alternate diploma (yet)</a:t>
            </a:r>
          </a:p>
          <a:p>
            <a:pPr marL="109728" indent="0">
              <a:buNone/>
            </a:pPr>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76</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1817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325112"/>
          </a:xfrm>
        </p:spPr>
        <p:txBody>
          <a:bodyPr/>
          <a:lstStyle/>
          <a:p>
            <a:endParaRPr lang="en-US" dirty="0" smtClean="0"/>
          </a:p>
          <a:p>
            <a:endParaRPr lang="en-US" dirty="0" smtClean="0"/>
          </a:p>
          <a:p>
            <a:endParaRPr lang="en-US" dirty="0" smtClean="0"/>
          </a:p>
          <a:p>
            <a:pPr marL="0" indent="0" algn="ctr">
              <a:buNone/>
            </a:pPr>
            <a:r>
              <a:rPr lang="en-US" sz="4800" b="1" dirty="0" smtClean="0"/>
              <a:t>Implementation by State</a:t>
            </a:r>
            <a:endParaRPr lang="en-US" sz="4800" b="1"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77</a:t>
            </a:fld>
            <a:endParaRPr lang="en-US" dirty="0"/>
          </a:p>
        </p:txBody>
      </p:sp>
      <p:pic>
        <p:nvPicPr>
          <p:cNvPr id="8" name="Picture 7"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29600"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234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646331"/>
          </a:xfrm>
          <a:prstGeom prst="rect">
            <a:avLst/>
          </a:prstGeom>
          <a:noFill/>
        </p:spPr>
        <p:txBody>
          <a:bodyPr wrap="square" rtlCol="0">
            <a:spAutoFit/>
          </a:bodyPr>
          <a:lstStyle/>
          <a:p>
            <a:pPr algn="ctr"/>
            <a:r>
              <a:rPr lang="en-US" sz="3600" dirty="0" smtClean="0">
                <a:solidFill>
                  <a:schemeClr val="bg1"/>
                </a:solidFill>
              </a:rPr>
              <a:t>IN Timeline for ESSA Submission</a:t>
            </a:r>
            <a:endParaRPr lang="en-US" sz="3600" dirty="0">
              <a:solidFill>
                <a:schemeClr val="bg1"/>
              </a:solidFill>
            </a:endParaRPr>
          </a:p>
        </p:txBody>
      </p:sp>
      <p:graphicFrame>
        <p:nvGraphicFramePr>
          <p:cNvPr id="14" name="Diagram 13"/>
          <p:cNvGraphicFramePr/>
          <p:nvPr>
            <p:extLst>
              <p:ext uri="{D42A27DB-BD31-4B8C-83A1-F6EECF244321}">
                <p14:modId xmlns:p14="http://schemas.microsoft.com/office/powerpoint/2010/main" val="2316508653"/>
              </p:ext>
            </p:extLst>
          </p:nvPr>
        </p:nvGraphicFramePr>
        <p:xfrm>
          <a:off x="533400" y="949980"/>
          <a:ext cx="8001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p:cNvSpPr txBox="1"/>
          <p:nvPr/>
        </p:nvSpPr>
        <p:spPr>
          <a:xfrm>
            <a:off x="685800" y="1762780"/>
            <a:ext cx="1524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May – Dec. 2016</a:t>
            </a:r>
            <a:endParaRPr lang="en-US" dirty="0"/>
          </a:p>
        </p:txBody>
      </p:sp>
      <p:sp>
        <p:nvSpPr>
          <p:cNvPr id="26" name="TextBox 25"/>
          <p:cNvSpPr txBox="1"/>
          <p:nvPr/>
        </p:nvSpPr>
        <p:spPr>
          <a:xfrm>
            <a:off x="2590800" y="1762780"/>
            <a:ext cx="1524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Sept. 2016 – Jan. 2017</a:t>
            </a:r>
            <a:endParaRPr lang="en-US" dirty="0"/>
          </a:p>
        </p:txBody>
      </p:sp>
      <p:sp>
        <p:nvSpPr>
          <p:cNvPr id="27" name="TextBox 26"/>
          <p:cNvSpPr txBox="1"/>
          <p:nvPr/>
        </p:nvSpPr>
        <p:spPr>
          <a:xfrm>
            <a:off x="4526280" y="1762780"/>
            <a:ext cx="1524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Jan. – Feb.  2017</a:t>
            </a:r>
            <a:endParaRPr lang="en-US" dirty="0"/>
          </a:p>
        </p:txBody>
      </p:sp>
      <p:sp>
        <p:nvSpPr>
          <p:cNvPr id="28" name="TextBox 27"/>
          <p:cNvSpPr txBox="1"/>
          <p:nvPr/>
        </p:nvSpPr>
        <p:spPr>
          <a:xfrm>
            <a:off x="6454140" y="1762779"/>
            <a:ext cx="1524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Feb. - March</a:t>
            </a:r>
          </a:p>
          <a:p>
            <a:pPr algn="ctr"/>
            <a:r>
              <a:rPr lang="en-US" dirty="0" smtClean="0"/>
              <a:t> 2017</a:t>
            </a:r>
            <a:endParaRPr lang="en-US" dirty="0"/>
          </a:p>
        </p:txBody>
      </p:sp>
      <p:sp>
        <p:nvSpPr>
          <p:cNvPr id="29" name="TextBox 28"/>
          <p:cNvSpPr txBox="1"/>
          <p:nvPr/>
        </p:nvSpPr>
        <p:spPr>
          <a:xfrm>
            <a:off x="6477000" y="3519676"/>
            <a:ext cx="152400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smtClean="0"/>
              <a:t>Governor  </a:t>
            </a:r>
            <a:r>
              <a:rPr lang="en-US" i="1" dirty="0" smtClean="0">
                <a:solidFill>
                  <a:schemeClr val="tx1"/>
                </a:solidFill>
              </a:rPr>
              <a:t>office opportunity to review State Education Agency ESSA plan</a:t>
            </a:r>
            <a:r>
              <a:rPr lang="en-US" i="1" dirty="0" smtClean="0">
                <a:solidFill>
                  <a:srgbClr val="C00000"/>
                </a:solidFill>
              </a:rPr>
              <a:t>. </a:t>
            </a:r>
            <a:endParaRPr lang="en-US" i="1" strike="sngStrike" dirty="0"/>
          </a:p>
        </p:txBody>
      </p:sp>
      <p:sp>
        <p:nvSpPr>
          <p:cNvPr id="30" name="TextBox 29"/>
          <p:cNvSpPr txBox="1"/>
          <p:nvPr/>
        </p:nvSpPr>
        <p:spPr>
          <a:xfrm>
            <a:off x="4572000" y="3519676"/>
            <a:ext cx="15240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smtClean="0"/>
              <a:t>Public comment,</a:t>
            </a:r>
          </a:p>
          <a:p>
            <a:pPr algn="ctr"/>
            <a:r>
              <a:rPr lang="en-US" i="1" dirty="0" smtClean="0"/>
              <a:t>Stakeholder groups and State Board of Education comment on draft plan</a:t>
            </a:r>
            <a:endParaRPr lang="en-US" i="1" dirty="0"/>
          </a:p>
        </p:txBody>
      </p:sp>
      <p:sp>
        <p:nvSpPr>
          <p:cNvPr id="31" name="TextBox 30"/>
          <p:cNvSpPr txBox="1"/>
          <p:nvPr/>
        </p:nvSpPr>
        <p:spPr>
          <a:xfrm>
            <a:off x="2590800" y="3526711"/>
            <a:ext cx="15240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smtClean="0"/>
              <a:t>Indiana Department of Education writes plan</a:t>
            </a:r>
            <a:endParaRPr lang="en-US" i="1" dirty="0"/>
          </a:p>
        </p:txBody>
      </p:sp>
      <p:sp>
        <p:nvSpPr>
          <p:cNvPr id="32" name="TextBox 31"/>
          <p:cNvSpPr txBox="1"/>
          <p:nvPr/>
        </p:nvSpPr>
        <p:spPr>
          <a:xfrm>
            <a:off x="685800" y="3531791"/>
            <a:ext cx="152400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smtClean="0"/>
              <a:t>Multiple opportunities for stakeholder groups &amp; public comment </a:t>
            </a:r>
            <a:endParaRPr lang="en-US" i="1" dirty="0"/>
          </a:p>
        </p:txBody>
      </p:sp>
      <p:sp>
        <p:nvSpPr>
          <p:cNvPr id="33" name="TextBox 32"/>
          <p:cNvSpPr txBox="1"/>
          <p:nvPr/>
        </p:nvSpPr>
        <p:spPr>
          <a:xfrm>
            <a:off x="563880" y="5659180"/>
            <a:ext cx="3423920" cy="523220"/>
          </a:xfrm>
          <a:prstGeom prst="rect">
            <a:avLst/>
          </a:prstGeom>
          <a:noFill/>
        </p:spPr>
        <p:txBody>
          <a:bodyPr wrap="square" rtlCol="0">
            <a:spAutoFit/>
          </a:bodyPr>
          <a:lstStyle/>
          <a:p>
            <a:r>
              <a:rPr lang="en-US" sz="1400" i="1" dirty="0" smtClean="0">
                <a:hlinkClick r:id="rId8"/>
              </a:rPr>
              <a:t>Link to Indiana’s Detailed Timeline</a:t>
            </a:r>
            <a:r>
              <a:rPr lang="en-US" sz="1400" i="1" dirty="0" smtClean="0"/>
              <a:t> </a:t>
            </a:r>
            <a:br>
              <a:rPr lang="en-US" sz="1400" i="1" dirty="0" smtClean="0"/>
            </a:br>
            <a:r>
              <a:rPr lang="en-US" sz="1400" i="1" dirty="0" smtClean="0"/>
              <a:t>found on IDOE website</a:t>
            </a:r>
            <a:endParaRPr lang="en-US" sz="1400" i="1" dirty="0"/>
          </a:p>
        </p:txBody>
      </p:sp>
    </p:spTree>
    <p:extLst>
      <p:ext uri="{BB962C8B-B14F-4D97-AF65-F5344CB8AC3E}">
        <p14:creationId xmlns:p14="http://schemas.microsoft.com/office/powerpoint/2010/main" val="5963687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52400"/>
            <a:ext cx="6248400" cy="584775"/>
          </a:xfrm>
          <a:prstGeom prst="rect">
            <a:avLst/>
          </a:prstGeom>
          <a:noFill/>
        </p:spPr>
        <p:txBody>
          <a:bodyPr wrap="square" rtlCol="0">
            <a:spAutoFit/>
          </a:bodyPr>
          <a:lstStyle/>
          <a:p>
            <a:r>
              <a:rPr lang="en-US" sz="3200" dirty="0" smtClean="0">
                <a:solidFill>
                  <a:schemeClr val="bg1"/>
                </a:solidFill>
              </a:rPr>
              <a:t>Stakeholder Input Opportunities</a:t>
            </a:r>
            <a:endParaRPr lang="en-US" sz="3200" dirty="0">
              <a:solidFill>
                <a:schemeClr val="bg1"/>
              </a:solidFill>
            </a:endParaRPr>
          </a:p>
        </p:txBody>
      </p:sp>
      <p:sp>
        <p:nvSpPr>
          <p:cNvPr id="3" name="Down Arrow 2"/>
          <p:cNvSpPr/>
          <p:nvPr/>
        </p:nvSpPr>
        <p:spPr>
          <a:xfrm>
            <a:off x="1143000" y="1524000"/>
            <a:ext cx="2057400" cy="2438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3505200" y="1499716"/>
            <a:ext cx="2057400" cy="2438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791200" y="1492180"/>
            <a:ext cx="2057400" cy="2438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1791399"/>
            <a:ext cx="2133599" cy="923330"/>
          </a:xfrm>
          <a:prstGeom prst="rect">
            <a:avLst/>
          </a:prstGeom>
          <a:solidFill>
            <a:schemeClr val="bg1"/>
          </a:solidFill>
          <a:ln>
            <a:solidFill>
              <a:schemeClr val="tx1"/>
            </a:solidFill>
          </a:ln>
        </p:spPr>
        <p:txBody>
          <a:bodyPr wrap="square" rtlCol="0">
            <a:spAutoFit/>
          </a:bodyPr>
          <a:lstStyle/>
          <a:p>
            <a:pPr algn="ctr"/>
            <a:r>
              <a:rPr lang="en-US" dirty="0" smtClean="0"/>
              <a:t>Assessment Committee</a:t>
            </a:r>
          </a:p>
          <a:p>
            <a:pPr algn="ctr"/>
            <a:r>
              <a:rPr lang="en-US" dirty="0" smtClean="0"/>
              <a:t>May-Dec. 2016</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020811"/>
            <a:ext cx="2514599" cy="1581150"/>
          </a:xfrm>
          <a:prstGeom prst="rect">
            <a:avLst/>
          </a:prstGeom>
        </p:spPr>
      </p:pic>
      <p:sp>
        <p:nvSpPr>
          <p:cNvPr id="10" name="Rectangle 9"/>
          <p:cNvSpPr/>
          <p:nvPr/>
        </p:nvSpPr>
        <p:spPr>
          <a:xfrm>
            <a:off x="3116779" y="5626720"/>
            <a:ext cx="2834237" cy="369332"/>
          </a:xfrm>
          <a:prstGeom prst="rect">
            <a:avLst/>
          </a:prstGeom>
        </p:spPr>
        <p:txBody>
          <a:bodyPr wrap="none">
            <a:spAutoFit/>
          </a:bodyPr>
          <a:lstStyle/>
          <a:p>
            <a:r>
              <a:rPr lang="en-US" dirty="0"/>
              <a:t>http://www.doe.in.gov/essa</a:t>
            </a:r>
          </a:p>
        </p:txBody>
      </p:sp>
      <p:sp>
        <p:nvSpPr>
          <p:cNvPr id="11" name="TextBox 10"/>
          <p:cNvSpPr txBox="1"/>
          <p:nvPr/>
        </p:nvSpPr>
        <p:spPr>
          <a:xfrm>
            <a:off x="1726130" y="4177583"/>
            <a:ext cx="5615537" cy="400110"/>
          </a:xfrm>
          <a:prstGeom prst="rect">
            <a:avLst/>
          </a:prstGeom>
          <a:noFill/>
          <a:ln>
            <a:solidFill>
              <a:schemeClr val="tx1"/>
            </a:solidFill>
          </a:ln>
        </p:spPr>
        <p:txBody>
          <a:bodyPr wrap="square" rtlCol="0">
            <a:spAutoFit/>
          </a:bodyPr>
          <a:lstStyle/>
          <a:p>
            <a:r>
              <a:rPr lang="en-US" sz="2000" dirty="0" smtClean="0"/>
              <a:t>Public Comment on Draft ESSA Plan – January 2017 </a:t>
            </a:r>
            <a:endParaRPr lang="en-US" sz="2000" dirty="0"/>
          </a:p>
        </p:txBody>
      </p:sp>
      <p:sp>
        <p:nvSpPr>
          <p:cNvPr id="12" name="TextBox 11"/>
          <p:cNvSpPr txBox="1"/>
          <p:nvPr/>
        </p:nvSpPr>
        <p:spPr>
          <a:xfrm>
            <a:off x="3467100" y="1788050"/>
            <a:ext cx="2133599" cy="923330"/>
          </a:xfrm>
          <a:prstGeom prst="rect">
            <a:avLst/>
          </a:prstGeom>
          <a:solidFill>
            <a:schemeClr val="bg1"/>
          </a:solidFill>
          <a:ln>
            <a:solidFill>
              <a:schemeClr val="tx1"/>
            </a:solidFill>
          </a:ln>
        </p:spPr>
        <p:txBody>
          <a:bodyPr wrap="square" rtlCol="0">
            <a:spAutoFit/>
          </a:bodyPr>
          <a:lstStyle/>
          <a:p>
            <a:pPr algn="ctr"/>
            <a:r>
              <a:rPr lang="en-US" dirty="0"/>
              <a:t>ESSA Accountability</a:t>
            </a:r>
          </a:p>
          <a:p>
            <a:pPr algn="ctr"/>
            <a:r>
              <a:rPr lang="en-US" dirty="0"/>
              <a:t>Advisory Committee</a:t>
            </a:r>
          </a:p>
          <a:p>
            <a:pPr algn="ctr"/>
            <a:r>
              <a:rPr lang="en-US" dirty="0"/>
              <a:t>Aug-Dec. 2016</a:t>
            </a:r>
          </a:p>
        </p:txBody>
      </p:sp>
      <p:sp>
        <p:nvSpPr>
          <p:cNvPr id="13" name="TextBox 12"/>
          <p:cNvSpPr txBox="1"/>
          <p:nvPr/>
        </p:nvSpPr>
        <p:spPr>
          <a:xfrm>
            <a:off x="5867399" y="1786077"/>
            <a:ext cx="2133599" cy="923330"/>
          </a:xfrm>
          <a:prstGeom prst="rect">
            <a:avLst/>
          </a:prstGeom>
          <a:solidFill>
            <a:schemeClr val="bg1"/>
          </a:solidFill>
          <a:ln>
            <a:solidFill>
              <a:schemeClr val="tx1"/>
            </a:solidFill>
          </a:ln>
        </p:spPr>
        <p:txBody>
          <a:bodyPr wrap="square" rtlCol="0">
            <a:spAutoFit/>
          </a:bodyPr>
          <a:lstStyle/>
          <a:p>
            <a:pPr algn="ctr"/>
            <a:endParaRPr lang="en-US" sz="1000" dirty="0" smtClean="0"/>
          </a:p>
          <a:p>
            <a:pPr algn="ctr"/>
            <a:r>
              <a:rPr lang="en-US" dirty="0" smtClean="0"/>
              <a:t>Regional </a:t>
            </a:r>
            <a:r>
              <a:rPr lang="en-US" dirty="0"/>
              <a:t>Forums</a:t>
            </a:r>
          </a:p>
          <a:p>
            <a:pPr algn="ctr"/>
            <a:r>
              <a:rPr lang="en-US" dirty="0"/>
              <a:t>Sept-Nov. </a:t>
            </a:r>
            <a:r>
              <a:rPr lang="en-US" dirty="0" smtClean="0"/>
              <a:t>2016</a:t>
            </a:r>
          </a:p>
          <a:p>
            <a:pPr algn="ctr"/>
            <a:endParaRPr lang="en-US" sz="800" dirty="0" smtClean="0"/>
          </a:p>
        </p:txBody>
      </p:sp>
    </p:spTree>
    <p:extLst>
      <p:ext uri="{BB962C8B-B14F-4D97-AF65-F5344CB8AC3E}">
        <p14:creationId xmlns:p14="http://schemas.microsoft.com/office/powerpoint/2010/main" val="100210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smtClean="0"/>
              <a:t>Origins of ESSA</a:t>
            </a:r>
            <a:r>
              <a:rPr lang="en-US" b="1" dirty="0" smtClean="0"/>
              <a:t/>
            </a:r>
            <a:br>
              <a:rPr lang="en-US" b="1" dirty="0" smtClean="0"/>
            </a:br>
            <a:endParaRPr lang="en-US" b="1" dirty="0"/>
          </a:p>
        </p:txBody>
      </p:sp>
      <p:sp>
        <p:nvSpPr>
          <p:cNvPr id="3" name="Content Placeholder 2"/>
          <p:cNvSpPr>
            <a:spLocks noGrp="1"/>
          </p:cNvSpPr>
          <p:nvPr>
            <p:ph idx="1"/>
          </p:nvPr>
        </p:nvSpPr>
        <p:spPr>
          <a:xfrm>
            <a:off x="609600" y="1644015"/>
            <a:ext cx="7942613" cy="5029200"/>
          </a:xfrm>
        </p:spPr>
        <p:txBody>
          <a:bodyPr>
            <a:normAutofit/>
          </a:bodyPr>
          <a:lstStyle/>
          <a:p>
            <a:r>
              <a:rPr lang="en-US" dirty="0"/>
              <a:t>The resulting law dramatically increases state and local flexibility, while continuing to require that state and local officials establish standards, test annually at certain grade levels, set long-term and interim goals, and intervene in schools where students, or subgroups of students, are not meeting those goals</a:t>
            </a:r>
            <a:r>
              <a:rPr lang="en-US" dirty="0" smtClean="0"/>
              <a:t>.</a:t>
            </a:r>
            <a:endParaRPr lang="en-US" sz="900" dirty="0"/>
          </a:p>
          <a:p>
            <a:r>
              <a:rPr lang="en-US" dirty="0"/>
              <a:t>State and local officials have much greater flexibility in establishing the standards and identifying intervention strategies than under No Child Left Behind.</a:t>
            </a:r>
            <a:endParaRPr lang="en-US"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8</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9103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smtClean="0"/>
              <a:t>Indiana – Academic Standards</a:t>
            </a:r>
            <a:endParaRPr lang="en-US" b="1" dirty="0"/>
          </a:p>
        </p:txBody>
      </p:sp>
      <p:sp>
        <p:nvSpPr>
          <p:cNvPr id="3" name="Content Placeholder 2"/>
          <p:cNvSpPr>
            <a:spLocks noGrp="1"/>
          </p:cNvSpPr>
          <p:nvPr>
            <p:ph idx="1"/>
          </p:nvPr>
        </p:nvSpPr>
        <p:spPr>
          <a:xfrm>
            <a:off x="246414" y="1752600"/>
            <a:ext cx="8305799" cy="5105400"/>
          </a:xfrm>
        </p:spPr>
        <p:txBody>
          <a:bodyPr>
            <a:normAutofit/>
          </a:bodyPr>
          <a:lstStyle/>
          <a:p>
            <a:endParaRPr lang="en-US" sz="3200" dirty="0"/>
          </a:p>
          <a:p>
            <a:pPr lvl="0"/>
            <a:r>
              <a:rPr lang="en-US" sz="3200" dirty="0">
                <a:solidFill>
                  <a:prstClr val="black"/>
                </a:solidFill>
              </a:rPr>
              <a:t>Indiana adopted college- and career-ready  academic standards with a focus on math, English/language arts, and science.</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80</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2318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smtClean="0"/>
              <a:t>Indiana – Assessment</a:t>
            </a:r>
            <a:endParaRPr lang="en-US" b="1" dirty="0"/>
          </a:p>
        </p:txBody>
      </p:sp>
      <p:sp>
        <p:nvSpPr>
          <p:cNvPr id="3" name="Content Placeholder 2"/>
          <p:cNvSpPr>
            <a:spLocks noGrp="1"/>
          </p:cNvSpPr>
          <p:nvPr>
            <p:ph idx="1"/>
          </p:nvPr>
        </p:nvSpPr>
        <p:spPr>
          <a:xfrm>
            <a:off x="246414" y="1752600"/>
            <a:ext cx="8305799" cy="5105400"/>
          </a:xfrm>
        </p:spPr>
        <p:txBody>
          <a:bodyPr>
            <a:normAutofit/>
          </a:bodyPr>
          <a:lstStyle/>
          <a:p>
            <a:endParaRPr lang="en-US" sz="3200" dirty="0"/>
          </a:p>
          <a:p>
            <a:pPr lvl="0"/>
            <a:r>
              <a:rPr lang="en-US" sz="3200" dirty="0" smtClean="0">
                <a:solidFill>
                  <a:prstClr val="black"/>
                </a:solidFill>
              </a:rPr>
              <a:t>Currently under consideration by the State Assessment Committee</a:t>
            </a:r>
            <a:endParaRPr lang="en-US" sz="3200" dirty="0">
              <a:solidFill>
                <a:prstClr val="black"/>
              </a:solidFill>
            </a:endParaRP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81</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308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smtClean="0"/>
              <a:t>Indiana – Accountability</a:t>
            </a:r>
            <a:endParaRPr lang="en-US" b="1" dirty="0"/>
          </a:p>
        </p:txBody>
      </p:sp>
      <p:sp>
        <p:nvSpPr>
          <p:cNvPr id="3" name="Content Placeholder 2"/>
          <p:cNvSpPr>
            <a:spLocks noGrp="1"/>
          </p:cNvSpPr>
          <p:nvPr>
            <p:ph idx="1"/>
          </p:nvPr>
        </p:nvSpPr>
        <p:spPr>
          <a:xfrm>
            <a:off x="246414" y="1567815"/>
            <a:ext cx="8305799" cy="5105400"/>
          </a:xfrm>
        </p:spPr>
        <p:txBody>
          <a:bodyPr>
            <a:normAutofit/>
          </a:bodyPr>
          <a:lstStyle/>
          <a:p>
            <a:pPr marL="285750" lvl="0" indent="-285750">
              <a:buFont typeface="Arial" panose="020B0604020202020204" pitchFamily="34" charset="0"/>
              <a:buChar char="•"/>
            </a:pPr>
            <a:r>
              <a:rPr lang="en-US" b="1" dirty="0">
                <a:solidFill>
                  <a:prstClr val="black"/>
                </a:solidFill>
                <a:latin typeface="+mj-lt"/>
              </a:rPr>
              <a:t>Annual Report Cards </a:t>
            </a:r>
            <a:r>
              <a:rPr lang="en-US" dirty="0" smtClean="0">
                <a:solidFill>
                  <a:prstClr val="black"/>
                </a:solidFill>
                <a:latin typeface="+mj-lt"/>
              </a:rPr>
              <a:t>required</a:t>
            </a:r>
            <a:endParaRPr lang="en-US" dirty="0">
              <a:solidFill>
                <a:prstClr val="black"/>
              </a:solidFill>
              <a:latin typeface="+mj-lt"/>
            </a:endParaRPr>
          </a:p>
          <a:p>
            <a:pPr marL="285750" lvl="0" indent="-285750">
              <a:buFont typeface="Arial" panose="020B0604020202020204" pitchFamily="34" charset="0"/>
              <a:buChar char="•"/>
            </a:pPr>
            <a:r>
              <a:rPr lang="en-US" dirty="0">
                <a:solidFill>
                  <a:prstClr val="black"/>
                </a:solidFill>
                <a:latin typeface="+mj-lt"/>
              </a:rPr>
              <a:t>ESSA maintains a requirement for state and district Report Cards to </a:t>
            </a:r>
            <a:r>
              <a:rPr lang="en-US" dirty="0" smtClean="0">
                <a:solidFill>
                  <a:prstClr val="black"/>
                </a:solidFill>
                <a:latin typeface="+mj-lt"/>
              </a:rPr>
              <a:t>include:</a:t>
            </a:r>
          </a:p>
          <a:p>
            <a:pPr marL="578358" lvl="1" indent="-285750">
              <a:buFont typeface="Arial" panose="020B0604020202020204" pitchFamily="34" charset="0"/>
              <a:buChar char="•"/>
            </a:pPr>
            <a:r>
              <a:rPr lang="en-US" sz="2800" dirty="0" smtClean="0">
                <a:solidFill>
                  <a:prstClr val="black"/>
                </a:solidFill>
                <a:latin typeface="+mj-lt"/>
              </a:rPr>
              <a:t>Concise </a:t>
            </a:r>
            <a:r>
              <a:rPr lang="en-US" sz="2800" dirty="0">
                <a:solidFill>
                  <a:prstClr val="black"/>
                </a:solidFill>
                <a:latin typeface="+mj-lt"/>
              </a:rPr>
              <a:t>description of the accountability </a:t>
            </a:r>
            <a:r>
              <a:rPr lang="en-US" sz="2800" dirty="0" smtClean="0">
                <a:solidFill>
                  <a:prstClr val="black"/>
                </a:solidFill>
                <a:latin typeface="+mj-lt"/>
              </a:rPr>
              <a:t>system</a:t>
            </a:r>
          </a:p>
          <a:p>
            <a:pPr marL="578358" lvl="1" indent="-285750">
              <a:buFont typeface="Arial" panose="020B0604020202020204" pitchFamily="34" charset="0"/>
              <a:buChar char="•"/>
            </a:pPr>
            <a:r>
              <a:rPr lang="en-US" sz="2800" dirty="0" smtClean="0">
                <a:solidFill>
                  <a:prstClr val="black"/>
                </a:solidFill>
                <a:latin typeface="+mj-lt"/>
              </a:rPr>
              <a:t>Student </a:t>
            </a:r>
            <a:r>
              <a:rPr lang="en-US" sz="2800" dirty="0">
                <a:solidFill>
                  <a:prstClr val="black"/>
                </a:solidFill>
                <a:latin typeface="+mj-lt"/>
              </a:rPr>
              <a:t>achievement on academic assessment for all students and disaggregated by accountability </a:t>
            </a:r>
            <a:r>
              <a:rPr lang="en-US" sz="2800" dirty="0" smtClean="0">
                <a:solidFill>
                  <a:prstClr val="black"/>
                </a:solidFill>
                <a:latin typeface="+mj-lt"/>
              </a:rPr>
              <a:t>subgroups:</a:t>
            </a:r>
          </a:p>
          <a:p>
            <a:pPr marL="1200150" lvl="2" indent="-285750">
              <a:buFont typeface="Wingdings" panose="05000000000000000000" pitchFamily="2" charset="2"/>
              <a:buChar char="§"/>
            </a:pPr>
            <a:r>
              <a:rPr lang="en-US" sz="2800" dirty="0">
                <a:solidFill>
                  <a:prstClr val="black"/>
                </a:solidFill>
                <a:latin typeface="+mj-lt"/>
              </a:rPr>
              <a:t>Racial and ethnic groups</a:t>
            </a:r>
          </a:p>
          <a:p>
            <a:pPr marL="1200150" lvl="2" indent="-285750">
              <a:buFont typeface="Wingdings" panose="05000000000000000000" pitchFamily="2" charset="2"/>
              <a:buChar char="§"/>
            </a:pPr>
            <a:r>
              <a:rPr lang="en-US" sz="2800" dirty="0" smtClean="0">
                <a:solidFill>
                  <a:prstClr val="black"/>
                </a:solidFill>
                <a:latin typeface="+mj-lt"/>
              </a:rPr>
              <a:t>Economically </a:t>
            </a:r>
            <a:r>
              <a:rPr lang="en-US" sz="2800" dirty="0">
                <a:solidFill>
                  <a:prstClr val="black"/>
                </a:solidFill>
                <a:latin typeface="+mj-lt"/>
              </a:rPr>
              <a:t>disadvantaged (ED)</a:t>
            </a:r>
          </a:p>
          <a:p>
            <a:pPr marL="1200150" lvl="2" indent="-285750">
              <a:buFont typeface="Wingdings" panose="05000000000000000000" pitchFamily="2" charset="2"/>
              <a:buChar char="§"/>
            </a:pPr>
            <a:r>
              <a:rPr lang="en-US" sz="2800" dirty="0">
                <a:solidFill>
                  <a:prstClr val="black"/>
                </a:solidFill>
                <a:latin typeface="+mj-lt"/>
              </a:rPr>
              <a:t>Students with disabilities (SWD) </a:t>
            </a:r>
          </a:p>
          <a:p>
            <a:pPr marL="1200150" lvl="2" indent="-285750">
              <a:buFont typeface="Wingdings" panose="05000000000000000000" pitchFamily="2" charset="2"/>
              <a:buChar char="§"/>
            </a:pPr>
            <a:r>
              <a:rPr lang="en-US" sz="2800" dirty="0">
                <a:solidFill>
                  <a:prstClr val="black"/>
                </a:solidFill>
                <a:latin typeface="+mj-lt"/>
              </a:rPr>
              <a:t>English learners (EL)</a:t>
            </a:r>
            <a:endParaRPr lang="en-US" sz="2800" dirty="0">
              <a:solidFill>
                <a:prstClr val="black"/>
              </a:solidFill>
              <a:latin typeface="+mj-lt"/>
            </a:endParaRP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82</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2975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smtClean="0"/>
              <a:t>Indiana – Accountability</a:t>
            </a:r>
            <a:endParaRPr lang="en-US" b="1" dirty="0"/>
          </a:p>
        </p:txBody>
      </p:sp>
      <p:sp>
        <p:nvSpPr>
          <p:cNvPr id="3" name="Content Placeholder 2"/>
          <p:cNvSpPr>
            <a:spLocks noGrp="1"/>
          </p:cNvSpPr>
          <p:nvPr>
            <p:ph idx="1"/>
          </p:nvPr>
        </p:nvSpPr>
        <p:spPr>
          <a:xfrm>
            <a:off x="246414" y="1600472"/>
            <a:ext cx="8305799" cy="5105400"/>
          </a:xfrm>
        </p:spPr>
        <p:txBody>
          <a:bodyPr>
            <a:normAutofit/>
          </a:bodyPr>
          <a:lstStyle/>
          <a:p>
            <a:pPr marL="285750" indent="-285750">
              <a:buFont typeface="Arial" panose="020B0604020202020204" pitchFamily="34" charset="0"/>
              <a:buChar char="•"/>
            </a:pPr>
            <a:r>
              <a:rPr lang="en-US" dirty="0"/>
              <a:t>Student achievement on academic assessments for all students and disaggregated by </a:t>
            </a:r>
            <a:r>
              <a:rPr lang="en-US" i="1" dirty="0"/>
              <a:t>all</a:t>
            </a:r>
            <a:r>
              <a:rPr lang="en-US" dirty="0"/>
              <a:t> </a:t>
            </a:r>
            <a:r>
              <a:rPr lang="en-US" dirty="0" smtClean="0"/>
              <a:t>subgroups</a:t>
            </a:r>
            <a:endParaRPr lang="en-US" sz="1050" dirty="0"/>
          </a:p>
          <a:p>
            <a:pPr marL="285750" indent="-285750">
              <a:buFont typeface="Arial" panose="020B0604020202020204" pitchFamily="34" charset="0"/>
              <a:buChar char="•"/>
            </a:pPr>
            <a:r>
              <a:rPr lang="en-US" dirty="0"/>
              <a:t>Number and percentage of English learners achieving English language </a:t>
            </a:r>
            <a:r>
              <a:rPr lang="en-US" dirty="0" smtClean="0"/>
              <a:t>proficiency</a:t>
            </a:r>
            <a:endParaRPr lang="en-US" sz="1050" b="1" dirty="0"/>
          </a:p>
          <a:p>
            <a:pPr marL="285750" indent="-285750">
              <a:buFont typeface="Arial" panose="020B0604020202020204" pitchFamily="34" charset="0"/>
              <a:buChar char="•"/>
            </a:pPr>
            <a:r>
              <a:rPr lang="en-US" dirty="0"/>
              <a:t>Performance on other academic indicators for elementary and secondary schools and high school graduation </a:t>
            </a:r>
            <a:r>
              <a:rPr lang="en-US" dirty="0" smtClean="0"/>
              <a:t>rates</a:t>
            </a:r>
            <a:endParaRPr lang="en-US" sz="1050" dirty="0"/>
          </a:p>
          <a:p>
            <a:pPr marL="285750" indent="-285750">
              <a:buFont typeface="Arial" panose="020B0604020202020204" pitchFamily="34" charset="0"/>
              <a:buChar char="•"/>
            </a:pPr>
            <a:r>
              <a:rPr lang="en-US" dirty="0"/>
              <a:t>Performance on other indicator(s) of school quality or student success used by the accountability system</a:t>
            </a:r>
          </a:p>
          <a:p>
            <a:pPr marL="742950" lvl="1" indent="-285750">
              <a:buFont typeface="Courier New" panose="02070309020205020404" pitchFamily="49" charset="0"/>
              <a:buChar char="o"/>
            </a:pPr>
            <a:r>
              <a:rPr lang="en-US" sz="2800" dirty="0"/>
              <a:t>School quality, climate, and safety, suspensions, expulsions, chronic absenteeism, and more</a:t>
            </a:r>
            <a:endParaRPr lang="en-US" sz="28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83</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0662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smtClean="0"/>
              <a:t>Indiana – Accountability</a:t>
            </a:r>
            <a:endParaRPr lang="en-US" b="1" dirty="0"/>
          </a:p>
        </p:txBody>
      </p:sp>
      <p:sp>
        <p:nvSpPr>
          <p:cNvPr id="3" name="Content Placeholder 2"/>
          <p:cNvSpPr>
            <a:spLocks noGrp="1"/>
          </p:cNvSpPr>
          <p:nvPr>
            <p:ph idx="1"/>
          </p:nvPr>
        </p:nvSpPr>
        <p:spPr>
          <a:xfrm>
            <a:off x="246414" y="1752600"/>
            <a:ext cx="8305799" cy="5105400"/>
          </a:xfrm>
        </p:spPr>
        <p:txBody>
          <a:bodyPr>
            <a:normAutofit/>
          </a:bodyPr>
          <a:lstStyle/>
          <a:p>
            <a:pPr lvl="0"/>
            <a:r>
              <a:rPr lang="en-US" sz="3600" dirty="0">
                <a:solidFill>
                  <a:prstClr val="black"/>
                </a:solidFill>
              </a:rPr>
              <a:t>Currently under consideration by the </a:t>
            </a:r>
            <a:r>
              <a:rPr lang="en-US" sz="3600" dirty="0" smtClean="0">
                <a:solidFill>
                  <a:prstClr val="black"/>
                </a:solidFill>
              </a:rPr>
              <a:t>ESSA Accountability Advisory Committee</a:t>
            </a:r>
            <a:endParaRPr lang="en-US" sz="3600" dirty="0">
              <a:solidFill>
                <a:prstClr val="black"/>
              </a:solidFill>
            </a:endParaRP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84</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3835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2213" cy="914400"/>
          </a:xfrm>
        </p:spPr>
        <p:txBody>
          <a:bodyPr>
            <a:noAutofit/>
          </a:bodyPr>
          <a:lstStyle/>
          <a:p>
            <a:pPr algn="ctr"/>
            <a:r>
              <a:rPr lang="en-US" b="1" dirty="0" smtClean="0"/>
              <a:t>Indiana – Excellent Educators</a:t>
            </a:r>
            <a:endParaRPr lang="en-US" b="1" dirty="0"/>
          </a:p>
        </p:txBody>
      </p:sp>
      <p:sp>
        <p:nvSpPr>
          <p:cNvPr id="3" name="Content Placeholder 2"/>
          <p:cNvSpPr>
            <a:spLocks noGrp="1"/>
          </p:cNvSpPr>
          <p:nvPr>
            <p:ph idx="1"/>
          </p:nvPr>
        </p:nvSpPr>
        <p:spPr>
          <a:xfrm>
            <a:off x="246414" y="1567815"/>
            <a:ext cx="8305799" cy="5105400"/>
          </a:xfrm>
        </p:spPr>
        <p:txBody>
          <a:bodyPr>
            <a:normAutofit/>
          </a:bodyPr>
          <a:lstStyle/>
          <a:p>
            <a:pPr marL="285750" indent="-285750">
              <a:buFont typeface="Arial" panose="020B0604020202020204" pitchFamily="34" charset="0"/>
              <a:buChar char="•"/>
            </a:pPr>
            <a:r>
              <a:rPr lang="en-US" dirty="0"/>
              <a:t>Report ineffective, out of field, and inexperienced teachers and leaders to ensure equitable access </a:t>
            </a:r>
          </a:p>
          <a:p>
            <a:pPr marL="285750" indent="-285750">
              <a:buFont typeface="Arial" panose="020B0604020202020204" pitchFamily="34" charset="0"/>
              <a:buChar char="•"/>
            </a:pPr>
            <a:r>
              <a:rPr lang="en-US" dirty="0"/>
              <a:t>Determine use of 1% reserved administrative funds under Title II-A for SEA </a:t>
            </a:r>
            <a:r>
              <a:rPr lang="en-US" dirty="0" smtClean="0"/>
              <a:t>responsibilities</a:t>
            </a:r>
            <a:endParaRPr lang="en-US" dirty="0"/>
          </a:p>
          <a:p>
            <a:pPr marL="285750" indent="-285750">
              <a:buFont typeface="Arial" panose="020B0604020202020204" pitchFamily="34" charset="0"/>
              <a:buChar char="•"/>
            </a:pPr>
            <a:r>
              <a:rPr lang="en-US" dirty="0"/>
              <a:t>Reservation up to 5% of Title II-A funds for state activities with link to the development of an education </a:t>
            </a:r>
            <a:r>
              <a:rPr lang="en-US" dirty="0" smtClean="0"/>
              <a:t>workforce</a:t>
            </a:r>
            <a:endParaRPr lang="en-US" dirty="0"/>
          </a:p>
          <a:p>
            <a:pPr marL="285750" indent="-285750">
              <a:buFont typeface="Arial" panose="020B0604020202020204" pitchFamily="34" charset="0"/>
              <a:buChar char="•"/>
            </a:pPr>
            <a:r>
              <a:rPr lang="en-US" dirty="0"/>
              <a:t>Option to use state reservation for other activities</a:t>
            </a:r>
          </a:p>
          <a:p>
            <a:pPr marL="742950" lvl="1" indent="-285750">
              <a:buFont typeface="Courier New" panose="02070309020205020404" pitchFamily="49" charset="0"/>
              <a:buChar char="o"/>
            </a:pPr>
            <a:r>
              <a:rPr lang="en-US" sz="2800" dirty="0"/>
              <a:t>teacher/leader evaluations</a:t>
            </a:r>
          </a:p>
          <a:p>
            <a:pPr marL="742950" lvl="1" indent="-285750">
              <a:buFont typeface="Courier New" panose="02070309020205020404" pitchFamily="49" charset="0"/>
              <a:buChar char="o"/>
            </a:pPr>
            <a:r>
              <a:rPr lang="en-US" sz="2800" dirty="0"/>
              <a:t>not more than 2 percent of the allotment for teacher/leader preparation academies</a:t>
            </a:r>
            <a:endParaRPr lang="en-US" sz="28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85</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3098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52213" cy="914400"/>
          </a:xfrm>
        </p:spPr>
        <p:txBody>
          <a:bodyPr>
            <a:noAutofit/>
          </a:bodyPr>
          <a:lstStyle/>
          <a:p>
            <a:pPr algn="ctr"/>
            <a:r>
              <a:rPr lang="en-US" b="1" dirty="0" smtClean="0"/>
              <a:t>Indiana – Supporting All Students</a:t>
            </a:r>
            <a:endParaRPr lang="en-US" b="1" dirty="0"/>
          </a:p>
        </p:txBody>
      </p:sp>
      <p:sp>
        <p:nvSpPr>
          <p:cNvPr id="3" name="Content Placeholder 2"/>
          <p:cNvSpPr>
            <a:spLocks noGrp="1"/>
          </p:cNvSpPr>
          <p:nvPr>
            <p:ph idx="1"/>
          </p:nvPr>
        </p:nvSpPr>
        <p:spPr>
          <a:xfrm>
            <a:off x="246414" y="1371600"/>
            <a:ext cx="8305799" cy="5486400"/>
          </a:xfrm>
        </p:spPr>
        <p:txBody>
          <a:bodyPr>
            <a:normAutofit fontScale="85000" lnSpcReduction="20000"/>
          </a:bodyPr>
          <a:lstStyle/>
          <a:p>
            <a:pPr marL="109728" indent="0">
              <a:buNone/>
            </a:pPr>
            <a:r>
              <a:rPr lang="en-US" sz="3200" b="1" dirty="0"/>
              <a:t>Ensure all children receive a fair, equitable, and high quality </a:t>
            </a:r>
            <a:r>
              <a:rPr lang="en-US" sz="3200" b="1" dirty="0" smtClean="0"/>
              <a:t>education:  </a:t>
            </a:r>
            <a:r>
              <a:rPr lang="en-US" dirty="0" smtClean="0"/>
              <a:t>Must </a:t>
            </a:r>
            <a:r>
              <a:rPr lang="en-US" dirty="0"/>
              <a:t>address the academic and non-academic needs of subgroups of students including:</a:t>
            </a:r>
          </a:p>
          <a:p>
            <a:pPr marL="342900" indent="-342900">
              <a:buFont typeface="Arial" panose="020B0604020202020204" pitchFamily="34" charset="0"/>
              <a:buChar char="•"/>
            </a:pPr>
            <a:r>
              <a:rPr lang="en-US" dirty="0"/>
              <a:t>Low-income</a:t>
            </a:r>
          </a:p>
          <a:p>
            <a:pPr marL="342900" indent="-342900">
              <a:buFont typeface="Arial" panose="020B0604020202020204" pitchFamily="34" charset="0"/>
              <a:buChar char="•"/>
            </a:pPr>
            <a:r>
              <a:rPr lang="en-US" dirty="0"/>
              <a:t>Lowest-achieving</a:t>
            </a:r>
          </a:p>
          <a:p>
            <a:pPr marL="342900" indent="-342900">
              <a:buFont typeface="Arial" panose="020B0604020202020204" pitchFamily="34" charset="0"/>
              <a:buChar char="•"/>
            </a:pPr>
            <a:r>
              <a:rPr lang="en-US" dirty="0"/>
              <a:t>English learners</a:t>
            </a:r>
          </a:p>
          <a:p>
            <a:pPr marL="342900" indent="-342900">
              <a:buFont typeface="Arial" panose="020B0604020202020204" pitchFamily="34" charset="0"/>
              <a:buChar char="•"/>
            </a:pPr>
            <a:r>
              <a:rPr lang="en-US" dirty="0"/>
              <a:t>Children with disabilities</a:t>
            </a:r>
          </a:p>
          <a:p>
            <a:pPr marL="342900" indent="-342900">
              <a:buFont typeface="Arial" panose="020B0604020202020204" pitchFamily="34" charset="0"/>
              <a:buChar char="•"/>
            </a:pPr>
            <a:r>
              <a:rPr lang="en-US" dirty="0"/>
              <a:t>Foster care children &amp; youth</a:t>
            </a:r>
          </a:p>
          <a:p>
            <a:pPr marL="342900" indent="-342900">
              <a:buFont typeface="Arial" panose="020B0604020202020204" pitchFamily="34" charset="0"/>
              <a:buChar char="•"/>
            </a:pPr>
            <a:r>
              <a:rPr lang="en-US" dirty="0"/>
              <a:t>Migratory children, including preschool migratory children</a:t>
            </a:r>
          </a:p>
          <a:p>
            <a:pPr marL="342900" indent="-342900">
              <a:buFont typeface="Arial" panose="020B0604020202020204" pitchFamily="34" charset="0"/>
              <a:buChar char="•"/>
            </a:pPr>
            <a:r>
              <a:rPr lang="en-US" dirty="0"/>
              <a:t>Migratory children who dropped out of school</a:t>
            </a:r>
          </a:p>
          <a:p>
            <a:pPr marL="342900" indent="-342900">
              <a:buFont typeface="Arial" panose="020B0604020202020204" pitchFamily="34" charset="0"/>
              <a:buChar char="•"/>
            </a:pPr>
            <a:r>
              <a:rPr lang="en-US" dirty="0"/>
              <a:t>Homeless children &amp; youth</a:t>
            </a:r>
          </a:p>
          <a:p>
            <a:pPr marL="342900" indent="-342900">
              <a:buFont typeface="Arial" panose="020B0604020202020204" pitchFamily="34" charset="0"/>
              <a:buChar char="•"/>
            </a:pPr>
            <a:r>
              <a:rPr lang="en-US" dirty="0"/>
              <a:t>Neglected, delinquent, and at-risk students identified under Title I, D of ESEA</a:t>
            </a:r>
          </a:p>
          <a:p>
            <a:pPr marL="342900" indent="-342900">
              <a:buFont typeface="Arial" panose="020B0604020202020204" pitchFamily="34" charset="0"/>
              <a:buChar char="•"/>
            </a:pPr>
            <a:r>
              <a:rPr lang="en-US" dirty="0"/>
              <a:t>Immigrant children and youth</a:t>
            </a:r>
          </a:p>
          <a:p>
            <a:pPr marL="342900" indent="-342900">
              <a:buFont typeface="Arial" panose="020B0604020202020204" pitchFamily="34" charset="0"/>
              <a:buChar char="•"/>
            </a:pPr>
            <a:r>
              <a:rPr lang="en-US" dirty="0"/>
              <a:t>Students in LEAs eligible for Rural and Low-Income School program of ESEA</a:t>
            </a:r>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86</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2538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52213" cy="914400"/>
          </a:xfrm>
        </p:spPr>
        <p:txBody>
          <a:bodyPr>
            <a:noAutofit/>
          </a:bodyPr>
          <a:lstStyle/>
          <a:p>
            <a:pPr algn="ctr"/>
            <a:r>
              <a:rPr lang="en-US" b="1" dirty="0" smtClean="0"/>
              <a:t>Indiana – School Improvement</a:t>
            </a:r>
            <a:endParaRPr lang="en-US" b="1" dirty="0"/>
          </a:p>
        </p:txBody>
      </p:sp>
      <p:sp>
        <p:nvSpPr>
          <p:cNvPr id="3" name="Content Placeholder 2"/>
          <p:cNvSpPr>
            <a:spLocks noGrp="1"/>
          </p:cNvSpPr>
          <p:nvPr>
            <p:ph idx="1"/>
          </p:nvPr>
        </p:nvSpPr>
        <p:spPr>
          <a:xfrm>
            <a:off x="21771" y="1360714"/>
            <a:ext cx="8305799" cy="5486400"/>
          </a:xfrm>
        </p:spPr>
        <p:txBody>
          <a:bodyPr>
            <a:normAutofit/>
          </a:bodyPr>
          <a:lstStyle/>
          <a:p>
            <a:pPr marL="109728" indent="0">
              <a:buNone/>
            </a:pPr>
            <a:r>
              <a:rPr lang="en-US" b="1" dirty="0"/>
              <a:t>Tailored Support for Struggling Schools</a:t>
            </a:r>
          </a:p>
          <a:p>
            <a:pPr marL="285750" indent="-285750">
              <a:buFont typeface="Arial" panose="020B0604020202020204" pitchFamily="34" charset="0"/>
              <a:buChar char="•"/>
            </a:pPr>
            <a:r>
              <a:rPr lang="en-US" dirty="0" smtClean="0"/>
              <a:t>Eliminates prescribed interventions &amp; allows </a:t>
            </a:r>
            <a:r>
              <a:rPr lang="en-US" dirty="0"/>
              <a:t>states, districts, and schools to select evidenced-based strategies based on local needs and circumstances.</a:t>
            </a:r>
          </a:p>
          <a:p>
            <a:pPr marL="742950" lvl="1" indent="-285750">
              <a:buFont typeface="Courier New" panose="02070309020205020404" pitchFamily="49" charset="0"/>
              <a:buChar char="o"/>
            </a:pPr>
            <a:r>
              <a:rPr lang="en-US" sz="2800" dirty="0"/>
              <a:t>Involves parents, educators, and other stakeholders in developing improvement plans.</a:t>
            </a:r>
          </a:p>
          <a:p>
            <a:pPr marL="742950" lvl="1" indent="-285750">
              <a:buFont typeface="Courier New" panose="02070309020205020404" pitchFamily="49" charset="0"/>
              <a:buChar char="o"/>
            </a:pPr>
            <a:r>
              <a:rPr lang="en-US" sz="2800" dirty="0"/>
              <a:t>Emphasizes identifying, and addressing, critical resource inequities.</a:t>
            </a:r>
          </a:p>
          <a:p>
            <a:pPr marL="285750" indent="-285750">
              <a:buFont typeface="Arial" panose="020B0604020202020204" pitchFamily="34" charset="0"/>
              <a:buChar char="•"/>
            </a:pPr>
            <a:r>
              <a:rPr lang="en-US" dirty="0" smtClean="0"/>
              <a:t>Prioritizes </a:t>
            </a:r>
            <a:r>
              <a:rPr lang="en-US" dirty="0"/>
              <a:t>school improvement funds to the schools that need the most help and ensures states provide a solid base of funding for schools, proportionate to the need for intervention.</a:t>
            </a:r>
            <a:endParaRPr lang="en-US" b="1" u="sng"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87</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843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t>QUESTIONS???</a:t>
            </a:r>
            <a:endParaRPr lang="en-US" sz="4400" b="1" dirty="0"/>
          </a:p>
        </p:txBody>
      </p:sp>
      <p:sp>
        <p:nvSpPr>
          <p:cNvPr id="3" name="Content Placeholder 2"/>
          <p:cNvSpPr>
            <a:spLocks noGrp="1"/>
          </p:cNvSpPr>
          <p:nvPr>
            <p:ph idx="1"/>
          </p:nvPr>
        </p:nvSpPr>
        <p:spPr>
          <a:xfrm>
            <a:off x="1143000" y="2133600"/>
            <a:ext cx="6400800" cy="4325112"/>
          </a:xfrm>
        </p:spPr>
        <p:txBody>
          <a:bodyPr>
            <a:normAutofit/>
          </a:bodyPr>
          <a:lstStyle/>
          <a:p>
            <a:pPr marL="0" indent="0">
              <a:buNone/>
            </a:pPr>
            <a:r>
              <a:rPr lang="en-US" b="1" u="sng" dirty="0" smtClean="0"/>
              <a:t>Contact us</a:t>
            </a:r>
            <a:r>
              <a:rPr lang="en-US" b="1" dirty="0" smtClean="0"/>
              <a:t>:</a:t>
            </a:r>
          </a:p>
          <a:p>
            <a:pPr marL="109728" indent="0">
              <a:buNone/>
            </a:pPr>
            <a:endParaRPr lang="en-US" dirty="0"/>
          </a:p>
          <a:p>
            <a:pPr marL="0" indent="0">
              <a:buNone/>
            </a:pPr>
            <a:r>
              <a:rPr lang="en-US" b="1" dirty="0" smtClean="0"/>
              <a:t>Karen Glasser Sharp</a:t>
            </a:r>
          </a:p>
          <a:p>
            <a:pPr marL="0" indent="0">
              <a:buNone/>
            </a:pPr>
            <a:r>
              <a:rPr lang="en-US" dirty="0" smtClean="0"/>
              <a:t>(317) 221-8996</a:t>
            </a:r>
          </a:p>
          <a:p>
            <a:pPr marL="0" indent="0">
              <a:buNone/>
            </a:pPr>
            <a:r>
              <a:rPr lang="en-US" dirty="0" smtClean="0">
                <a:hlinkClick r:id="rId3"/>
              </a:rPr>
              <a:t>ksharp@lewis-kappes.com</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C121CA9F-B4BD-47A3-9342-1701802CD80F}" type="slidenum">
              <a:rPr lang="en-US" smtClean="0"/>
              <a:pPr>
                <a:defRPr/>
              </a:pPr>
              <a:t>88</a:t>
            </a:fld>
            <a:endParaRPr lang="en-US" dirty="0"/>
          </a:p>
        </p:txBody>
      </p:sp>
      <p:pic>
        <p:nvPicPr>
          <p:cNvPr id="5" name="Picture 4" descr="P:\logo\Correct new logo\LK_logo_small_2014.jpg"/>
          <p:cNvPicPr/>
          <p:nvPr/>
        </p:nvPicPr>
        <p:blipFill rotWithShape="1">
          <a:blip r:embed="rId4"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8978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b="1" dirty="0"/>
              <a:t>ESSA Statutory Accountability Provisions:  Standards</a:t>
            </a:r>
            <a:r>
              <a:rPr lang="en-US" b="1" dirty="0" smtClean="0"/>
              <a:t/>
            </a:r>
            <a:br>
              <a:rPr lang="en-US" b="1" dirty="0" smtClean="0"/>
            </a:br>
            <a:endParaRPr lang="en-US" b="1" dirty="0"/>
          </a:p>
        </p:txBody>
      </p:sp>
      <p:sp>
        <p:nvSpPr>
          <p:cNvPr id="3" name="Content Placeholder 2"/>
          <p:cNvSpPr>
            <a:spLocks noGrp="1"/>
          </p:cNvSpPr>
          <p:nvPr>
            <p:ph idx="1"/>
          </p:nvPr>
        </p:nvSpPr>
        <p:spPr>
          <a:xfrm>
            <a:off x="609599" y="1752600"/>
            <a:ext cx="7942613" cy="4800600"/>
          </a:xfrm>
        </p:spPr>
        <p:txBody>
          <a:bodyPr>
            <a:normAutofit fontScale="92500" lnSpcReduction="20000"/>
          </a:bodyPr>
          <a:lstStyle/>
          <a:p>
            <a:r>
              <a:rPr lang="en-US" dirty="0" smtClean="0"/>
              <a:t>Requires </a:t>
            </a:r>
            <a:r>
              <a:rPr lang="en-US" dirty="0"/>
              <a:t>each State to adopt the same challenging academic content standards and aligned academic achievement standards for all public schools and public school students in the State </a:t>
            </a:r>
            <a:endParaRPr lang="en-US" dirty="0" smtClean="0"/>
          </a:p>
          <a:p>
            <a:r>
              <a:rPr lang="en-US" dirty="0" smtClean="0"/>
              <a:t> </a:t>
            </a:r>
            <a:r>
              <a:rPr lang="en-US" dirty="0"/>
              <a:t>A State’s academic </a:t>
            </a:r>
            <a:r>
              <a:rPr lang="en-US" b="1" dirty="0"/>
              <a:t>content</a:t>
            </a:r>
            <a:r>
              <a:rPr lang="en-US" dirty="0"/>
              <a:t> standards define what students should know and be able to do at each grade level </a:t>
            </a:r>
            <a:endParaRPr lang="en-US" dirty="0" smtClean="0"/>
          </a:p>
          <a:p>
            <a:r>
              <a:rPr lang="en-US" dirty="0" smtClean="0"/>
              <a:t> A State’s </a:t>
            </a:r>
            <a:r>
              <a:rPr lang="en-US" dirty="0"/>
              <a:t>academic achievement standards include both achievement level descriptors and “cut scores” associated with various levels of student achievement (</a:t>
            </a:r>
            <a:r>
              <a:rPr lang="en-US" i="1" dirty="0"/>
              <a:t>e.g.</a:t>
            </a:r>
            <a:r>
              <a:rPr lang="en-US" dirty="0"/>
              <a:t>, basic, proficient, advanced) to indicate the extent to which a student has mastered the content standards.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9</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9432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12">
      <a:dk1>
        <a:sysClr val="windowText" lastClr="000000"/>
      </a:dk1>
      <a:lt1>
        <a:sysClr val="window" lastClr="FFFFFF"/>
      </a:lt1>
      <a:dk2>
        <a:srgbClr val="424456"/>
      </a:dk2>
      <a:lt2>
        <a:srgbClr val="DEDEDE"/>
      </a:lt2>
      <a:accent1>
        <a:srgbClr val="339933"/>
      </a:accent1>
      <a:accent2>
        <a:srgbClr val="006600"/>
      </a:accent2>
      <a:accent3>
        <a:srgbClr val="267226"/>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873</TotalTime>
  <Words>4469</Words>
  <Application>Microsoft Office PowerPoint</Application>
  <PresentationFormat>On-screen Show (4:3)</PresentationFormat>
  <Paragraphs>545</Paragraphs>
  <Slides>88</Slides>
  <Notes>87</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Urban</vt:lpstr>
      <vt:lpstr>Update on ESSA</vt:lpstr>
      <vt:lpstr>PowerPoint Presentation</vt:lpstr>
      <vt:lpstr>Origins of ESSA </vt:lpstr>
      <vt:lpstr>Origins of ESSA </vt:lpstr>
      <vt:lpstr>Origins of ESSA </vt:lpstr>
      <vt:lpstr>Origins of ESSA </vt:lpstr>
      <vt:lpstr>Origins of ESSA </vt:lpstr>
      <vt:lpstr>Origins of ESSA </vt:lpstr>
      <vt:lpstr>ESSA Statutory Accountability Provisions:  Standards </vt:lpstr>
      <vt:lpstr>ESSA Statutory Accountability Provisions:  Standards </vt:lpstr>
      <vt:lpstr> ESSA Statutory Accountability Provisions:  Assessments </vt:lpstr>
      <vt:lpstr>ESSA Statutory Accountability Provisions:  Indicators</vt:lpstr>
      <vt:lpstr>ESSA Statutory Accountability Provisions:  Indicators</vt:lpstr>
      <vt:lpstr> ESSA Statutory Accountability Provisions:  School Identification </vt:lpstr>
      <vt:lpstr> ESSA Statutory Accountability Provisions:  School Identification </vt:lpstr>
      <vt:lpstr> State Transition Timeline </vt:lpstr>
      <vt:lpstr> School Improvement Grants </vt:lpstr>
      <vt:lpstr> School Improvement Grants </vt:lpstr>
      <vt:lpstr> State plans  </vt:lpstr>
      <vt:lpstr> Standards  </vt:lpstr>
      <vt:lpstr> Standards  </vt:lpstr>
      <vt:lpstr> Standards  </vt:lpstr>
      <vt:lpstr> Standards  </vt:lpstr>
      <vt:lpstr> Academic Assessments   </vt:lpstr>
      <vt:lpstr> Academic Assessments   </vt:lpstr>
      <vt:lpstr> Academic Assessments   </vt:lpstr>
      <vt:lpstr> Academic Assessments   </vt:lpstr>
      <vt:lpstr> Academic Assessments   </vt:lpstr>
      <vt:lpstr> Academic Assessments   </vt:lpstr>
      <vt:lpstr> Academic Assessments   </vt:lpstr>
      <vt:lpstr> Academic Assessments   </vt:lpstr>
      <vt:lpstr> Academic Assessments   </vt:lpstr>
      <vt:lpstr> Statewide Accountability System  </vt:lpstr>
      <vt:lpstr> Statewide Accountability System  </vt:lpstr>
      <vt:lpstr> Statewide Accountability System  </vt:lpstr>
      <vt:lpstr> Statewide Accountability System  </vt:lpstr>
      <vt:lpstr> Identification of schools  </vt:lpstr>
      <vt:lpstr> Identification of schools  </vt:lpstr>
      <vt:lpstr>School Support and Improvement Activities</vt:lpstr>
      <vt:lpstr>School Support and Improvement Activities</vt:lpstr>
      <vt:lpstr>School Support and Improvement Activities</vt:lpstr>
      <vt:lpstr>Report cards</vt:lpstr>
      <vt:lpstr>Report cards</vt:lpstr>
      <vt:lpstr>Report cards</vt:lpstr>
      <vt:lpstr>Schoolwide Title I programs</vt:lpstr>
      <vt:lpstr>Schoolwide Title I programs</vt:lpstr>
      <vt:lpstr>Schoolwide Title I programs</vt:lpstr>
      <vt:lpstr>Maintenance of Effort (MOE) Requirement </vt:lpstr>
      <vt:lpstr>Part B State Assessment Grants </vt:lpstr>
      <vt:lpstr>Additional provisions include</vt:lpstr>
      <vt:lpstr>Additional provisions include</vt:lpstr>
      <vt:lpstr>Title II </vt:lpstr>
      <vt:lpstr>Title II </vt:lpstr>
      <vt:lpstr>Title II </vt:lpstr>
      <vt:lpstr>Title II </vt:lpstr>
      <vt:lpstr>Title II </vt:lpstr>
      <vt:lpstr>Title III (Language Instruction for English Language Learners and Immigrant Students)  </vt:lpstr>
      <vt:lpstr>Title IV (21st Century Schools) </vt:lpstr>
      <vt:lpstr>Title IV (21st Century Schools) </vt:lpstr>
      <vt:lpstr>Title VI and Title VII</vt:lpstr>
      <vt:lpstr>Title VIII</vt:lpstr>
      <vt:lpstr>Title IX</vt:lpstr>
      <vt:lpstr>Purposes of ESSA</vt:lpstr>
      <vt:lpstr>Purposes of ESSA</vt:lpstr>
      <vt:lpstr>Purposes of ESSA</vt:lpstr>
      <vt:lpstr>Purposes of ESSA</vt:lpstr>
      <vt:lpstr>Purposes of ESSA</vt:lpstr>
      <vt:lpstr>PowerPoint Presentation</vt:lpstr>
      <vt:lpstr>Provisions Affecting  Students with Disabilities</vt:lpstr>
      <vt:lpstr>Provisions Affecting  Students with Disabilities</vt:lpstr>
      <vt:lpstr>Provisions Affecting  Students with Disabilities</vt:lpstr>
      <vt:lpstr>Provisions Affecting  Students with Disabilities</vt:lpstr>
      <vt:lpstr>Provisions Affecting  Students with Disabilities</vt:lpstr>
      <vt:lpstr>Provisions Affecting  Students with Disabilities</vt:lpstr>
      <vt:lpstr>Provisions Affecting  Students with Disabilities</vt:lpstr>
      <vt:lpstr>Provisions Affecting  Students with Disabilities</vt:lpstr>
      <vt:lpstr>PowerPoint Presentation</vt:lpstr>
      <vt:lpstr>PowerPoint Presentation</vt:lpstr>
      <vt:lpstr>PowerPoint Presentation</vt:lpstr>
      <vt:lpstr>Indiana – Academic Standards</vt:lpstr>
      <vt:lpstr>Indiana – Assessment</vt:lpstr>
      <vt:lpstr>Indiana – Accountability</vt:lpstr>
      <vt:lpstr>Indiana – Accountability</vt:lpstr>
      <vt:lpstr>Indiana – Accountability</vt:lpstr>
      <vt:lpstr>Indiana – Excellent Educators</vt:lpstr>
      <vt:lpstr>Indiana – Supporting All Students</vt:lpstr>
      <vt:lpstr>Indiana – School Improvement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and Its Effect on Education</dc:title>
  <dc:creator>Karen Glasser Sharp</dc:creator>
  <cp:lastModifiedBy>Karen Glasser Sharp</cp:lastModifiedBy>
  <cp:revision>67</cp:revision>
  <dcterms:created xsi:type="dcterms:W3CDTF">2014-09-09T19:44:44Z</dcterms:created>
  <dcterms:modified xsi:type="dcterms:W3CDTF">2016-10-06T08:03:27Z</dcterms:modified>
</cp:coreProperties>
</file>