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81" r:id="rId5"/>
    <p:sldId id="282" r:id="rId6"/>
    <p:sldId id="276" r:id="rId7"/>
    <p:sldId id="277" r:id="rId8"/>
    <p:sldId id="278" r:id="rId9"/>
    <p:sldId id="279"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878" y="1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AEE0CC-AE20-40B3-8D7A-FF0753A303EE}"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033BD-67DA-4D4E-9832-4ECC905E5E81}" type="slidenum">
              <a:rPr lang="en-US" smtClean="0"/>
              <a:t>‹#›</a:t>
            </a:fld>
            <a:endParaRPr lang="en-US"/>
          </a:p>
        </p:txBody>
      </p:sp>
    </p:spTree>
    <p:extLst>
      <p:ext uri="{BB962C8B-B14F-4D97-AF65-F5344CB8AC3E}">
        <p14:creationId xmlns:p14="http://schemas.microsoft.com/office/powerpoint/2010/main" val="3230773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AEE0CC-AE20-40B3-8D7A-FF0753A303EE}"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033BD-67DA-4D4E-9832-4ECC905E5E81}" type="slidenum">
              <a:rPr lang="en-US" smtClean="0"/>
              <a:t>‹#›</a:t>
            </a:fld>
            <a:endParaRPr lang="en-US"/>
          </a:p>
        </p:txBody>
      </p:sp>
    </p:spTree>
    <p:extLst>
      <p:ext uri="{BB962C8B-B14F-4D97-AF65-F5344CB8AC3E}">
        <p14:creationId xmlns:p14="http://schemas.microsoft.com/office/powerpoint/2010/main" val="329611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AEE0CC-AE20-40B3-8D7A-FF0753A303EE}"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033BD-67DA-4D4E-9832-4ECC905E5E81}" type="slidenum">
              <a:rPr lang="en-US" smtClean="0"/>
              <a:t>‹#›</a:t>
            </a:fld>
            <a:endParaRPr lang="en-US"/>
          </a:p>
        </p:txBody>
      </p:sp>
    </p:spTree>
    <p:extLst>
      <p:ext uri="{BB962C8B-B14F-4D97-AF65-F5344CB8AC3E}">
        <p14:creationId xmlns:p14="http://schemas.microsoft.com/office/powerpoint/2010/main" val="350365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AEE0CC-AE20-40B3-8D7A-FF0753A303EE}"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033BD-67DA-4D4E-9832-4ECC905E5E81}" type="slidenum">
              <a:rPr lang="en-US" smtClean="0"/>
              <a:t>‹#›</a:t>
            </a:fld>
            <a:endParaRPr lang="en-US"/>
          </a:p>
        </p:txBody>
      </p:sp>
    </p:spTree>
    <p:extLst>
      <p:ext uri="{BB962C8B-B14F-4D97-AF65-F5344CB8AC3E}">
        <p14:creationId xmlns:p14="http://schemas.microsoft.com/office/powerpoint/2010/main" val="1647784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AEE0CC-AE20-40B3-8D7A-FF0753A303EE}"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033BD-67DA-4D4E-9832-4ECC905E5E81}" type="slidenum">
              <a:rPr lang="en-US" smtClean="0"/>
              <a:t>‹#›</a:t>
            </a:fld>
            <a:endParaRPr lang="en-US"/>
          </a:p>
        </p:txBody>
      </p:sp>
    </p:spTree>
    <p:extLst>
      <p:ext uri="{BB962C8B-B14F-4D97-AF65-F5344CB8AC3E}">
        <p14:creationId xmlns:p14="http://schemas.microsoft.com/office/powerpoint/2010/main" val="25187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AEE0CC-AE20-40B3-8D7A-FF0753A303EE}"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033BD-67DA-4D4E-9832-4ECC905E5E81}" type="slidenum">
              <a:rPr lang="en-US" smtClean="0"/>
              <a:t>‹#›</a:t>
            </a:fld>
            <a:endParaRPr lang="en-US"/>
          </a:p>
        </p:txBody>
      </p:sp>
    </p:spTree>
    <p:extLst>
      <p:ext uri="{BB962C8B-B14F-4D97-AF65-F5344CB8AC3E}">
        <p14:creationId xmlns:p14="http://schemas.microsoft.com/office/powerpoint/2010/main" val="598960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AEE0CC-AE20-40B3-8D7A-FF0753A303EE}"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033BD-67DA-4D4E-9832-4ECC905E5E81}" type="slidenum">
              <a:rPr lang="en-US" smtClean="0"/>
              <a:t>‹#›</a:t>
            </a:fld>
            <a:endParaRPr lang="en-US"/>
          </a:p>
        </p:txBody>
      </p:sp>
    </p:spTree>
    <p:extLst>
      <p:ext uri="{BB962C8B-B14F-4D97-AF65-F5344CB8AC3E}">
        <p14:creationId xmlns:p14="http://schemas.microsoft.com/office/powerpoint/2010/main" val="2580208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AEE0CC-AE20-40B3-8D7A-FF0753A303EE}"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033BD-67DA-4D4E-9832-4ECC905E5E81}" type="slidenum">
              <a:rPr lang="en-US" smtClean="0"/>
              <a:t>‹#›</a:t>
            </a:fld>
            <a:endParaRPr lang="en-US"/>
          </a:p>
        </p:txBody>
      </p:sp>
    </p:spTree>
    <p:extLst>
      <p:ext uri="{BB962C8B-B14F-4D97-AF65-F5344CB8AC3E}">
        <p14:creationId xmlns:p14="http://schemas.microsoft.com/office/powerpoint/2010/main" val="174005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EE0CC-AE20-40B3-8D7A-FF0753A303EE}"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033BD-67DA-4D4E-9832-4ECC905E5E81}" type="slidenum">
              <a:rPr lang="en-US" smtClean="0"/>
              <a:t>‹#›</a:t>
            </a:fld>
            <a:endParaRPr lang="en-US"/>
          </a:p>
        </p:txBody>
      </p:sp>
    </p:spTree>
    <p:extLst>
      <p:ext uri="{BB962C8B-B14F-4D97-AF65-F5344CB8AC3E}">
        <p14:creationId xmlns:p14="http://schemas.microsoft.com/office/powerpoint/2010/main" val="398710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AEE0CC-AE20-40B3-8D7A-FF0753A303EE}"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033BD-67DA-4D4E-9832-4ECC905E5E81}" type="slidenum">
              <a:rPr lang="en-US" smtClean="0"/>
              <a:t>‹#›</a:t>
            </a:fld>
            <a:endParaRPr lang="en-US"/>
          </a:p>
        </p:txBody>
      </p:sp>
    </p:spTree>
    <p:extLst>
      <p:ext uri="{BB962C8B-B14F-4D97-AF65-F5344CB8AC3E}">
        <p14:creationId xmlns:p14="http://schemas.microsoft.com/office/powerpoint/2010/main" val="401324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AEE0CC-AE20-40B3-8D7A-FF0753A303EE}"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033BD-67DA-4D4E-9832-4ECC905E5E81}" type="slidenum">
              <a:rPr lang="en-US" smtClean="0"/>
              <a:t>‹#›</a:t>
            </a:fld>
            <a:endParaRPr lang="en-US"/>
          </a:p>
        </p:txBody>
      </p:sp>
    </p:spTree>
    <p:extLst>
      <p:ext uri="{BB962C8B-B14F-4D97-AF65-F5344CB8AC3E}">
        <p14:creationId xmlns:p14="http://schemas.microsoft.com/office/powerpoint/2010/main" val="683729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EE0CC-AE20-40B3-8D7A-FF0753A303EE}" type="datetimeFigureOut">
              <a:rPr lang="en-US" smtClean="0"/>
              <a:t>1/16/2017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033BD-67DA-4D4E-9832-4ECC905E5E81}" type="slidenum">
              <a:rPr lang="en-US" smtClean="0"/>
              <a:t>‹#›</a:t>
            </a:fld>
            <a:endParaRPr lang="en-US"/>
          </a:p>
        </p:txBody>
      </p:sp>
    </p:spTree>
    <p:extLst>
      <p:ext uri="{BB962C8B-B14F-4D97-AF65-F5344CB8AC3E}">
        <p14:creationId xmlns:p14="http://schemas.microsoft.com/office/powerpoint/2010/main" val="3412504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
            </a:r>
            <a:r>
              <a:rPr lang="en-US" dirty="0" smtClean="0"/>
              <a:t>Brain</a:t>
            </a:r>
            <a:br>
              <a:rPr lang="en-US" dirty="0" smtClean="0"/>
            </a:br>
            <a:r>
              <a:rPr lang="en-US" dirty="0" smtClean="0"/>
              <a:t>Dr. </a:t>
            </a:r>
            <a:r>
              <a:rPr lang="en-US" smtClean="0"/>
              <a:t>Lori Desautels</a:t>
            </a:r>
            <a:endParaRPr lang="en-US" dirty="0"/>
          </a:p>
        </p:txBody>
      </p:sp>
      <p:sp>
        <p:nvSpPr>
          <p:cNvPr id="3" name="Subtitle 2"/>
          <p:cNvSpPr>
            <a:spLocks noGrp="1"/>
          </p:cNvSpPr>
          <p:nvPr>
            <p:ph type="subTitle" idx="1"/>
          </p:nvPr>
        </p:nvSpPr>
        <p:spPr/>
        <p:txBody>
          <a:bodyPr/>
          <a:lstStyle/>
          <a:p>
            <a:r>
              <a:rPr lang="en-US" dirty="0" smtClean="0">
                <a:solidFill>
                  <a:schemeClr val="tx1"/>
                </a:solidFill>
              </a:rPr>
              <a:t>Always Changing</a:t>
            </a:r>
          </a:p>
          <a:p>
            <a:r>
              <a:rPr lang="en-US" dirty="0" smtClean="0">
                <a:solidFill>
                  <a:schemeClr val="tx1"/>
                </a:solidFill>
              </a:rPr>
              <a:t>Experience Dependent</a:t>
            </a:r>
          </a:p>
          <a:p>
            <a:r>
              <a:rPr lang="en-US" dirty="0" smtClean="0">
                <a:solidFill>
                  <a:schemeClr val="tx1"/>
                </a:solidFill>
              </a:rPr>
              <a:t>A Reflection of our Experiences</a:t>
            </a:r>
            <a:endParaRPr lang="en-US" dirty="0">
              <a:solidFill>
                <a:schemeClr val="tx1"/>
              </a:solidFill>
            </a:endParaRPr>
          </a:p>
        </p:txBody>
      </p:sp>
    </p:spTree>
    <p:extLst>
      <p:ext uri="{BB962C8B-B14F-4D97-AF65-F5344CB8AC3E}">
        <p14:creationId xmlns:p14="http://schemas.microsoft.com/office/powerpoint/2010/main" val="2389968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and Learning</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communication between cells is our thoughts, feelings and actions</a:t>
            </a:r>
          </a:p>
          <a:p>
            <a:r>
              <a:rPr lang="en-US" dirty="0" smtClean="0"/>
              <a:t>Dopamine- mood, movement, memory arousal, and motivation</a:t>
            </a:r>
          </a:p>
          <a:p>
            <a:r>
              <a:rPr lang="en-US" dirty="0" smtClean="0"/>
              <a:t>Serotonin- Mood, anxiety, appetite and sleep</a:t>
            </a: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Epinephrine- Adrenaline, attention, helps code a memory!</a:t>
            </a:r>
          </a:p>
          <a:p>
            <a:r>
              <a:rPr lang="en-US" dirty="0" smtClean="0"/>
              <a:t>GABA- Inhibitory</a:t>
            </a:r>
          </a:p>
          <a:p>
            <a:r>
              <a:rPr lang="en-US" dirty="0" smtClean="0"/>
              <a:t>Acetylcholine-Attention ,  Learning , Memory Movement</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419600"/>
            <a:ext cx="23622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9805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Frontal Lobe- Executive Functions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Orbital PFC- inhibits emotionally inappropriate or socially inappropriate behaviors</a:t>
            </a:r>
          </a:p>
          <a:p>
            <a:r>
              <a:rPr lang="en-US" dirty="0" smtClean="0"/>
              <a:t>Dorsolateral- Planning , Sequencing of Events</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Hippocampus- Doesn’t store long term memory but has connections to nearly every other area of the brain!</a:t>
            </a:r>
          </a:p>
          <a:p>
            <a:r>
              <a:rPr lang="en-US" dirty="0" smtClean="0"/>
              <a:t>Encodes memory</a:t>
            </a:r>
          </a:p>
          <a:p>
            <a:r>
              <a:rPr lang="en-US" dirty="0" smtClean="0"/>
              <a:t>Cell growth and death</a:t>
            </a:r>
          </a:p>
          <a:p>
            <a:r>
              <a:rPr lang="en-US" dirty="0" smtClean="0"/>
              <a:t>Works with Amygdala! </a:t>
            </a:r>
            <a:endParaRPr lang="en-US" dirty="0"/>
          </a:p>
          <a:p>
            <a:r>
              <a:rPr lang="en-US" dirty="0" smtClean="0"/>
              <a:t>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267200"/>
            <a:ext cx="3048000" cy="2351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8825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Amygdala</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Emotional, memory, and association system</a:t>
            </a:r>
          </a:p>
          <a:p>
            <a:r>
              <a:rPr lang="en-US" dirty="0" smtClean="0"/>
              <a:t>Produces unconscious memories</a:t>
            </a:r>
          </a:p>
          <a:p>
            <a:r>
              <a:rPr lang="en-US" dirty="0" smtClean="0"/>
              <a:t>Responses in the Amygdala are felt not thought</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In PTSD, the HPA axis is chronically activated which is responsible for regulating stress response!</a:t>
            </a:r>
          </a:p>
          <a:p>
            <a:r>
              <a:rPr lang="en-US" dirty="0" smtClean="0"/>
              <a:t>Decreased hippocampal volumes  ( 5to 26%) because of the chronic elevation of glucocorticoids resulting in a reduction of dendritic branching! </a:t>
            </a:r>
            <a:endParaRPr lang="en-US" dirty="0"/>
          </a:p>
        </p:txBody>
      </p:sp>
      <p:pic>
        <p:nvPicPr>
          <p:cNvPr id="5" name="Picture 4"/>
          <p:cNvPicPr>
            <a:picLocks noChangeAspect="1"/>
          </p:cNvPicPr>
          <p:nvPr/>
        </p:nvPicPr>
        <p:blipFill>
          <a:blip r:embed="rId2"/>
          <a:stretch>
            <a:fillRect/>
          </a:stretch>
        </p:blipFill>
        <p:spPr>
          <a:xfrm>
            <a:off x="2180957" y="3973628"/>
            <a:ext cx="2181493" cy="2152535"/>
          </a:xfrm>
          <a:prstGeom prst="rect">
            <a:avLst/>
          </a:prstGeom>
        </p:spPr>
      </p:pic>
    </p:spTree>
    <p:extLst>
      <p:ext uri="{BB962C8B-B14F-4D97-AF65-F5344CB8AC3E}">
        <p14:creationId xmlns:p14="http://schemas.microsoft.com/office/powerpoint/2010/main" val="2802399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Anxiety is a huge barrier to learning </a:t>
            </a:r>
          </a:p>
          <a:p>
            <a:r>
              <a:rPr lang="en-US" dirty="0" smtClean="0"/>
              <a:t>Anxiety is a learning disability/ challenge! </a:t>
            </a:r>
          </a:p>
          <a:p>
            <a:r>
              <a:rPr lang="en-US" dirty="0" smtClean="0"/>
              <a:t>Rewards and consequences don’t work because it’s not about motivation as students are in a frozen brain stress response state!</a:t>
            </a:r>
          </a:p>
          <a:p>
            <a:r>
              <a:rPr lang="en-US" dirty="0" smtClean="0"/>
              <a:t> </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Dopamine release plays a huge role in learning and positive emotion. </a:t>
            </a:r>
          </a:p>
          <a:p>
            <a:r>
              <a:rPr lang="en-US" dirty="0" smtClean="0"/>
              <a:t>Dopamine produces intrinsic motivation  </a:t>
            </a:r>
          </a:p>
          <a:p>
            <a:r>
              <a:rPr lang="en-US" dirty="0" smtClean="0"/>
              <a:t>Builds up the brain networks that produce a growth mindset</a:t>
            </a:r>
          </a:p>
          <a:p>
            <a:r>
              <a:rPr lang="en-US" dirty="0" smtClean="0"/>
              <a:t>Predictions, curiosity and perseverance</a:t>
            </a:r>
          </a:p>
          <a:p>
            <a:r>
              <a:rPr lang="en-US" dirty="0" smtClean="0"/>
              <a:t>Immediate feedback</a:t>
            </a:r>
          </a:p>
          <a:p>
            <a:r>
              <a:rPr lang="en-US" dirty="0" smtClean="0"/>
              <a:t>Anticipation</a:t>
            </a:r>
          </a:p>
          <a:p>
            <a:r>
              <a:rPr lang="en-US"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243" y="4419601"/>
            <a:ext cx="216426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1569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Hippocampus and Stress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PTSD- decreased hippocampal volumes- 5 to 26% decrease </a:t>
            </a:r>
          </a:p>
          <a:p>
            <a:r>
              <a:rPr lang="en-US" dirty="0" smtClean="0"/>
              <a:t>Glucocorticoid receptors eliminate stress response but if there is ongoing stress this elevates receptors and there is a reduction of dendritic branches/ learning</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Helps to form and consolidate new memories</a:t>
            </a:r>
          </a:p>
          <a:p>
            <a:r>
              <a:rPr lang="en-US" dirty="0" smtClean="0"/>
              <a:t>Retention is less than a minute</a:t>
            </a:r>
          </a:p>
          <a:p>
            <a:r>
              <a:rPr lang="en-US" dirty="0" smtClean="0"/>
              <a:t>Short term</a:t>
            </a:r>
            <a:endParaRPr lang="en-US" dirty="0"/>
          </a:p>
        </p:txBody>
      </p:sp>
      <p:pic>
        <p:nvPicPr>
          <p:cNvPr id="5" name="Picture 4"/>
          <p:cNvPicPr>
            <a:picLocks noChangeAspect="1"/>
          </p:cNvPicPr>
          <p:nvPr/>
        </p:nvPicPr>
        <p:blipFill>
          <a:blip r:embed="rId2"/>
          <a:stretch>
            <a:fillRect/>
          </a:stretch>
        </p:blipFill>
        <p:spPr>
          <a:xfrm>
            <a:off x="5038726" y="4094162"/>
            <a:ext cx="3042284" cy="2535237"/>
          </a:xfrm>
          <a:prstGeom prst="rect">
            <a:avLst/>
          </a:prstGeom>
        </p:spPr>
      </p:pic>
    </p:spTree>
    <p:extLst>
      <p:ext uri="{BB962C8B-B14F-4D97-AF65-F5344CB8AC3E}">
        <p14:creationId xmlns:p14="http://schemas.microsoft.com/office/powerpoint/2010/main" val="3565619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Memory</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Complex process</a:t>
            </a:r>
          </a:p>
          <a:p>
            <a:r>
              <a:rPr lang="en-US" dirty="0" smtClean="0"/>
              <a:t>30 seconds/ 4 to 9 chunks</a:t>
            </a:r>
          </a:p>
          <a:p>
            <a:r>
              <a:rPr lang="en-US" dirty="0" smtClean="0"/>
              <a:t>Short term </a:t>
            </a:r>
          </a:p>
          <a:p>
            <a:r>
              <a:rPr lang="en-US" dirty="0" smtClean="0"/>
              <a:t>Powerful predictor of academic success/ more than IQ in the early years</a:t>
            </a:r>
          </a:p>
          <a:p>
            <a:r>
              <a:rPr lang="en-US" dirty="0"/>
              <a:t>In physical terms, working memory is located in an area about the size of a postage stamp that is located in the right prefrontal cortex, above the right eye and about one inch behind the forehead.</a:t>
            </a:r>
          </a:p>
        </p:txBody>
      </p:sp>
      <p:pic>
        <p:nvPicPr>
          <p:cNvPr id="5" name="Content Placeholder 4"/>
          <p:cNvPicPr>
            <a:picLocks noGrp="1" noChangeAspect="1"/>
          </p:cNvPicPr>
          <p:nvPr>
            <p:ph sz="half" idx="2"/>
          </p:nvPr>
        </p:nvPicPr>
        <p:blipFill>
          <a:blip r:embed="rId2"/>
          <a:stretch>
            <a:fillRect/>
          </a:stretch>
        </p:blipFill>
        <p:spPr>
          <a:xfrm>
            <a:off x="4169360" y="1843881"/>
            <a:ext cx="4940671" cy="4038600"/>
          </a:xfrm>
          <a:prstGeom prst="rect">
            <a:avLst/>
          </a:prstGeom>
        </p:spPr>
      </p:pic>
    </p:spTree>
    <p:extLst>
      <p:ext uri="{BB962C8B-B14F-4D97-AF65-F5344CB8AC3E}">
        <p14:creationId xmlns:p14="http://schemas.microsoft.com/office/powerpoint/2010/main" val="1744298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Emotion/ Stress/ Trauma</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Stress- lowers serotonin linked to depression</a:t>
            </a:r>
          </a:p>
          <a:p>
            <a:r>
              <a:rPr lang="en-US" dirty="0" smtClean="0"/>
              <a:t>Affects our capacity to think</a:t>
            </a:r>
          </a:p>
          <a:p>
            <a:r>
              <a:rPr lang="en-US" dirty="0" smtClean="0"/>
              <a:t>Trauma affects loss of executive function/ we lose the ability to organize experiences, use our words, and create coherent plans</a:t>
            </a:r>
          </a:p>
          <a:p>
            <a:r>
              <a:rPr lang="en-US" dirty="0" smtClean="0"/>
              <a:t>When triggered , RH reacts as if the trauma is happening right now! </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The majority of our most difficult students have  developmental history filled with negative experiences.</a:t>
            </a:r>
          </a:p>
          <a:p>
            <a:r>
              <a:rPr lang="en-US" dirty="0" smtClean="0"/>
              <a:t>RH- carries the music of our experiences</a:t>
            </a:r>
          </a:p>
          <a:p>
            <a:r>
              <a:rPr lang="en-US" dirty="0" smtClean="0"/>
              <a:t>It is first to develop</a:t>
            </a:r>
          </a:p>
          <a:p>
            <a:r>
              <a:rPr lang="en-US" dirty="0" smtClean="0"/>
              <a:t>Emotional, visual spatial, reads facial expressions, stores memories of sounds, touch, smells and touch</a:t>
            </a:r>
            <a:endParaRPr lang="en-US" dirty="0"/>
          </a:p>
        </p:txBody>
      </p:sp>
    </p:spTree>
    <p:extLst>
      <p:ext uri="{BB962C8B-B14F-4D97-AF65-F5344CB8AC3E}">
        <p14:creationId xmlns:p14="http://schemas.microsoft.com/office/powerpoint/2010/main" val="4105574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Adversity</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When any circuit fires repeatedly in the brain, it can become the default circuit.</a:t>
            </a:r>
          </a:p>
          <a:p>
            <a:r>
              <a:rPr lang="en-US" dirty="0" smtClean="0"/>
              <a:t>Trauma creates a different blood chemistry and nervous system.</a:t>
            </a:r>
          </a:p>
          <a:p>
            <a:r>
              <a:rPr lang="en-US" dirty="0" smtClean="0"/>
              <a:t>We become stuck in our growth because it is difficult to integrate new experiences. </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Amygdala- smoke detector and MPFC- watch tower</a:t>
            </a:r>
          </a:p>
          <a:p>
            <a:r>
              <a:rPr lang="en-US" dirty="0" smtClean="0"/>
              <a:t>There is little to no activation from the MPFC to Posterior Cingulate  (our orientation to space- our GPS)</a:t>
            </a:r>
          </a:p>
          <a:p>
            <a:r>
              <a:rPr lang="en-US" dirty="0" smtClean="0"/>
              <a:t>Deactivation of MPFC- loss of purpose, goals and direction</a:t>
            </a:r>
          </a:p>
          <a:p>
            <a:endParaRPr lang="en-US" dirty="0"/>
          </a:p>
        </p:txBody>
      </p:sp>
    </p:spTree>
    <p:extLst>
      <p:ext uri="{BB962C8B-B14F-4D97-AF65-F5344CB8AC3E}">
        <p14:creationId xmlns:p14="http://schemas.microsoft.com/office/powerpoint/2010/main" val="2555186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Helping students to activate self-awareness!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Tapping</a:t>
            </a:r>
          </a:p>
          <a:p>
            <a:r>
              <a:rPr lang="en-US" dirty="0" smtClean="0"/>
              <a:t>Kick boxing</a:t>
            </a:r>
          </a:p>
          <a:p>
            <a:r>
              <a:rPr lang="en-US" dirty="0" smtClean="0"/>
              <a:t>Yoga</a:t>
            </a:r>
          </a:p>
          <a:p>
            <a:r>
              <a:rPr lang="en-US" dirty="0" smtClean="0"/>
              <a:t>Choral singing or chanting</a:t>
            </a:r>
          </a:p>
          <a:p>
            <a:r>
              <a:rPr lang="en-US" dirty="0" smtClean="0"/>
              <a:t>Swings</a:t>
            </a:r>
          </a:p>
          <a:p>
            <a:r>
              <a:rPr lang="en-US" dirty="0" smtClean="0"/>
              <a:t>Balance beams</a:t>
            </a:r>
          </a:p>
          <a:p>
            <a:r>
              <a:rPr lang="en-US" dirty="0" smtClean="0"/>
              <a:t>Obstacle course</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Stress Response</a:t>
            </a:r>
          </a:p>
          <a:p>
            <a:r>
              <a:rPr lang="en-US" dirty="0" smtClean="0"/>
              <a:t>GAS</a:t>
            </a:r>
          </a:p>
          <a:p>
            <a:r>
              <a:rPr lang="en-US" dirty="0" smtClean="0"/>
              <a:t>Dilation of pupils</a:t>
            </a:r>
          </a:p>
          <a:p>
            <a:r>
              <a:rPr lang="en-US" dirty="0" smtClean="0"/>
              <a:t>Activation of the HPA axis</a:t>
            </a:r>
          </a:p>
          <a:p>
            <a:r>
              <a:rPr lang="en-US" dirty="0" smtClean="0"/>
              <a:t>Growing up in dangerous environments produces toxic levels of Testosterone </a:t>
            </a:r>
          </a:p>
          <a:p>
            <a:r>
              <a:rPr lang="en-US" dirty="0" smtClean="0"/>
              <a:t>Fear and Aggression are contagious and can shape brain chemistry.   </a:t>
            </a:r>
            <a:endParaRPr lang="en-US" dirty="0"/>
          </a:p>
        </p:txBody>
      </p:sp>
    </p:spTree>
    <p:extLst>
      <p:ext uri="{BB962C8B-B14F-4D97-AF65-F5344CB8AC3E}">
        <p14:creationId xmlns:p14="http://schemas.microsoft.com/office/powerpoint/2010/main" val="845607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Brains are Records of our Environments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Brain Development increases in complexity and organization as a function of experience. </a:t>
            </a:r>
          </a:p>
          <a:p>
            <a:r>
              <a:rPr lang="en-US" dirty="0" smtClean="0"/>
              <a:t>Learning saves gray matter</a:t>
            </a:r>
          </a:p>
          <a:p>
            <a:r>
              <a:rPr lang="en-US" dirty="0" smtClean="0"/>
              <a:t>Practice thickens white matter</a:t>
            </a:r>
          </a:p>
          <a:p>
            <a:r>
              <a:rPr lang="en-US" dirty="0" smtClean="0"/>
              <a:t>Trauma – a fundamental reorganization of how the brain manages perceptions</a:t>
            </a:r>
          </a:p>
          <a:p>
            <a:r>
              <a:rPr lang="en-US" dirty="0" smtClean="0"/>
              <a:t>We can stay stuck in the chaos we know! </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Dopamine is associated with:</a:t>
            </a:r>
          </a:p>
          <a:p>
            <a:r>
              <a:rPr lang="en-US" dirty="0" smtClean="0"/>
              <a:t>Motor  Coordination</a:t>
            </a:r>
          </a:p>
          <a:p>
            <a:r>
              <a:rPr lang="en-US" dirty="0" smtClean="0"/>
              <a:t>Working memory</a:t>
            </a:r>
          </a:p>
          <a:p>
            <a:r>
              <a:rPr lang="en-US" dirty="0" smtClean="0"/>
              <a:t>Mental Flexibility</a:t>
            </a:r>
          </a:p>
          <a:p>
            <a:r>
              <a:rPr lang="en-US" dirty="0" smtClean="0"/>
              <a:t>Processing speed</a:t>
            </a:r>
          </a:p>
          <a:p>
            <a:r>
              <a:rPr lang="en-US" dirty="0" smtClean="0"/>
              <a:t>Creativity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304918"/>
            <a:ext cx="2810915" cy="210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382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Activates a Neuron?</a:t>
            </a:r>
            <a:br>
              <a:rPr lang="en-US" dirty="0" smtClean="0"/>
            </a:br>
            <a:endParaRPr lang="en-US" dirty="0"/>
          </a:p>
        </p:txBody>
      </p:sp>
      <p:sp>
        <p:nvSpPr>
          <p:cNvPr id="5" name="Content Placeholder 4"/>
          <p:cNvSpPr>
            <a:spLocks noGrp="1"/>
          </p:cNvSpPr>
          <p:nvPr>
            <p:ph sz="half" idx="1"/>
          </p:nvPr>
        </p:nvSpPr>
        <p:spPr/>
        <p:txBody>
          <a:bodyPr/>
          <a:lstStyle/>
          <a:p>
            <a:r>
              <a:rPr lang="en-US" dirty="0" smtClean="0"/>
              <a:t>Thoughts, Feelings Behaviors ( experiences) </a:t>
            </a:r>
          </a:p>
          <a:p>
            <a:r>
              <a:rPr lang="en-US" dirty="0" smtClean="0"/>
              <a:t>The neurotransmitters attach to the dendrites and this results in an electric charge ( action potential) sent down the axon of the neuron! </a:t>
            </a:r>
            <a:endParaRPr lang="en-US" dirty="0"/>
          </a:p>
        </p:txBody>
      </p:sp>
      <p:sp>
        <p:nvSpPr>
          <p:cNvPr id="6" name="Content Placeholder 5"/>
          <p:cNvSpPr>
            <a:spLocks noGrp="1"/>
          </p:cNvSpPr>
          <p:nvPr>
            <p:ph sz="half" idx="2"/>
          </p:nvPr>
        </p:nvSpPr>
        <p:spPr/>
        <p:txBody>
          <a:bodyPr/>
          <a:lstStyle/>
          <a:p>
            <a:r>
              <a:rPr lang="en-US" dirty="0" smtClean="0"/>
              <a:t>Most neurons communicate chemically</a:t>
            </a:r>
          </a:p>
          <a:p>
            <a:r>
              <a:rPr lang="en-US" dirty="0" smtClean="0"/>
              <a:t>Inside neurons is the electrical activity</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886200"/>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745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Serotonin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High levels of Serotonin- dampen fear response</a:t>
            </a:r>
          </a:p>
          <a:p>
            <a:r>
              <a:rPr lang="en-US" dirty="0" smtClean="0"/>
              <a:t>Low levels- hyperactive to stressful stimuli</a:t>
            </a:r>
          </a:p>
          <a:p>
            <a:r>
              <a:rPr lang="en-US" dirty="0" smtClean="0"/>
              <a:t>Our social environment interacts with brain chemistry</a:t>
            </a:r>
          </a:p>
          <a:p>
            <a:r>
              <a:rPr lang="en-US" dirty="0" smtClean="0"/>
              <a:t>1/ 10 Americans are on anti-depressants</a:t>
            </a:r>
            <a:endParaRPr lang="en-US" dirty="0"/>
          </a:p>
        </p:txBody>
      </p:sp>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58199" y="2438400"/>
            <a:ext cx="458194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094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Adversity / Brain</a:t>
            </a:r>
            <a:br>
              <a:rPr lang="en-US" dirty="0" smtClean="0"/>
            </a:b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Preverbal</a:t>
            </a:r>
          </a:p>
          <a:p>
            <a:r>
              <a:rPr lang="en-US" dirty="0" smtClean="0"/>
              <a:t>Decreases volume and activity in frontal lobe</a:t>
            </a:r>
          </a:p>
          <a:p>
            <a:r>
              <a:rPr lang="en-US" dirty="0" err="1" smtClean="0"/>
              <a:t>Broca’s</a:t>
            </a:r>
            <a:r>
              <a:rPr lang="en-US" dirty="0" smtClean="0"/>
              <a:t> area goes offline</a:t>
            </a:r>
          </a:p>
          <a:p>
            <a:r>
              <a:rPr lang="en-US" dirty="0" err="1" smtClean="0"/>
              <a:t>Broadmann’s</a:t>
            </a:r>
            <a:r>
              <a:rPr lang="en-US" dirty="0" smtClean="0"/>
              <a:t> Area 19- visual cortex – registers images when they first enter the brain!</a:t>
            </a:r>
          </a:p>
          <a:p>
            <a:r>
              <a:rPr lang="en-US" dirty="0" smtClean="0"/>
              <a:t>RH- carries the music of experience</a:t>
            </a:r>
          </a:p>
          <a:p>
            <a:r>
              <a:rPr lang="en-US" dirty="0" smtClean="0"/>
              <a:t>First to develop</a:t>
            </a:r>
          </a:p>
          <a:p>
            <a:r>
              <a:rPr lang="en-US" dirty="0" smtClean="0"/>
              <a:t>Stores memories of sounds, touch, smells and the emotions they evoke</a:t>
            </a:r>
          </a:p>
          <a:p>
            <a:r>
              <a:rPr lang="en-US" dirty="0" smtClean="0"/>
              <a:t>Cortisol stimulates extra calcium </a:t>
            </a:r>
            <a:r>
              <a:rPr lang="en-US" smtClean="0"/>
              <a:t>which leads </a:t>
            </a:r>
            <a:r>
              <a:rPr lang="en-US" dirty="0" smtClean="0"/>
              <a:t>to the production of free radicals in the brain! </a:t>
            </a:r>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Anterior Cingulate- coordinates emotions and thinking</a:t>
            </a:r>
          </a:p>
          <a:p>
            <a:r>
              <a:rPr lang="en-US" dirty="0" smtClean="0"/>
              <a:t>Loss of executive function</a:t>
            </a:r>
          </a:p>
          <a:p>
            <a:r>
              <a:rPr lang="en-US" dirty="0" smtClean="0"/>
              <a:t>When a circuit fires repeatedly a becomes a default circuit</a:t>
            </a:r>
          </a:p>
          <a:p>
            <a:r>
              <a:rPr lang="en-US" dirty="0" smtClean="0"/>
              <a:t>Hippocampus-triggers PNS</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367652"/>
            <a:ext cx="2773788" cy="333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96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a:t>
            </a:r>
            <a:endParaRPr lang="en-US" dirty="0"/>
          </a:p>
        </p:txBody>
      </p:sp>
      <p:sp>
        <p:nvSpPr>
          <p:cNvPr id="3" name="Content Placeholder 2"/>
          <p:cNvSpPr>
            <a:spLocks noGrp="1"/>
          </p:cNvSpPr>
          <p:nvPr>
            <p:ph sz="half" idx="1"/>
          </p:nvPr>
        </p:nvSpPr>
        <p:spPr/>
        <p:txBody>
          <a:bodyPr/>
          <a:lstStyle/>
          <a:p>
            <a:r>
              <a:rPr lang="en-US" dirty="0" smtClean="0"/>
              <a:t>Attend to the Amygdala</a:t>
            </a:r>
          </a:p>
          <a:p>
            <a:r>
              <a:rPr lang="en-US" dirty="0" smtClean="0"/>
              <a:t>Capture the Trigger</a:t>
            </a:r>
          </a:p>
          <a:p>
            <a:r>
              <a:rPr lang="en-US" dirty="0" smtClean="0"/>
              <a:t>Express</a:t>
            </a:r>
          </a:p>
          <a:p>
            <a:endParaRPr lang="en-US" dirty="0"/>
          </a:p>
        </p:txBody>
      </p:sp>
      <p:sp>
        <p:nvSpPr>
          <p:cNvPr id="4" name="Content Placeholder 3"/>
          <p:cNvSpPr>
            <a:spLocks noGrp="1"/>
          </p:cNvSpPr>
          <p:nvPr>
            <p:ph sz="half" idx="2"/>
          </p:nvPr>
        </p:nvSpPr>
        <p:spPr/>
        <p:txBody>
          <a:bodyPr/>
          <a:lstStyle/>
          <a:p>
            <a:r>
              <a:rPr lang="en-US" dirty="0" smtClean="0"/>
              <a:t>Locus </a:t>
            </a:r>
            <a:r>
              <a:rPr lang="en-US" dirty="0" err="1" smtClean="0"/>
              <a:t>Coeruleus</a:t>
            </a:r>
            <a:r>
              <a:rPr lang="en-US" dirty="0" smtClean="0"/>
              <a:t>- stress response begins here in the brain stem!</a:t>
            </a:r>
          </a:p>
          <a:p>
            <a:endParaRPr lang="en-US" dirty="0" smtClean="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383" y="3048001"/>
            <a:ext cx="4154617" cy="2761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959031"/>
            <a:ext cx="4267200" cy="341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970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Epigenetic Changes</a:t>
            </a:r>
            <a:endParaRPr lang="en-US" dirty="0"/>
          </a:p>
        </p:txBody>
      </p:sp>
      <p:sp>
        <p:nvSpPr>
          <p:cNvPr id="3" name="Content Placeholder 2"/>
          <p:cNvSpPr>
            <a:spLocks noGrp="1"/>
          </p:cNvSpPr>
          <p:nvPr>
            <p:ph sz="half" idx="1"/>
          </p:nvPr>
        </p:nvSpPr>
        <p:spPr/>
        <p:txBody>
          <a:bodyPr>
            <a:normAutofit fontScale="92500"/>
          </a:bodyPr>
          <a:lstStyle/>
          <a:p>
            <a:r>
              <a:rPr lang="en-US" dirty="0" smtClean="0"/>
              <a:t>Every thought creates a biochemical reaction</a:t>
            </a:r>
          </a:p>
          <a:p>
            <a:r>
              <a:rPr lang="en-US" dirty="0" smtClean="0"/>
              <a:t>Signals from the environment activate the behavior of cells and turns genes on or off!</a:t>
            </a:r>
          </a:p>
          <a:p>
            <a:r>
              <a:rPr lang="en-US" dirty="0" smtClean="0"/>
              <a:t>Environment changes function of a cell not the blueprints or sequence</a:t>
            </a:r>
            <a:endParaRPr lang="en-US" dirty="0"/>
          </a:p>
        </p:txBody>
      </p:sp>
      <p:sp>
        <p:nvSpPr>
          <p:cNvPr id="4" name="Content Placeholder 3"/>
          <p:cNvSpPr>
            <a:spLocks noGrp="1"/>
          </p:cNvSpPr>
          <p:nvPr>
            <p:ph sz="half" idx="2"/>
          </p:nvPr>
        </p:nvSpPr>
        <p:spPr/>
        <p:txBody>
          <a:bodyPr>
            <a:normAutofit fontScale="92500"/>
          </a:bodyPr>
          <a:lstStyle/>
          <a:p>
            <a:r>
              <a:rPr lang="en-US" dirty="0" smtClean="0"/>
              <a:t>Genes express when cells make proteins! </a:t>
            </a:r>
          </a:p>
          <a:p>
            <a:r>
              <a:rPr lang="en-US" dirty="0" smtClean="0"/>
              <a:t>Chromosomal DNA 2%</a:t>
            </a:r>
          </a:p>
          <a:p>
            <a:r>
              <a:rPr lang="en-US" dirty="0" smtClean="0"/>
              <a:t>Noncoding DNA- responsible for behaviors and personality traits and affected by environment</a:t>
            </a:r>
          </a:p>
          <a:p>
            <a:r>
              <a:rPr lang="en-US" dirty="0" smtClean="0"/>
              <a:t>16 genes </a:t>
            </a:r>
            <a:r>
              <a:rPr lang="en-US" smtClean="0"/>
              <a:t>expressed differently in PTSD</a:t>
            </a:r>
          </a:p>
          <a:p>
            <a:endParaRPr lang="en-US"/>
          </a:p>
        </p:txBody>
      </p:sp>
    </p:spTree>
    <p:extLst>
      <p:ext uri="{BB962C8B-B14F-4D97-AF65-F5344CB8AC3E}">
        <p14:creationId xmlns:p14="http://schemas.microsoft.com/office/powerpoint/2010/main" val="1218096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Brain</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Two Gifts of the Human Brain!</a:t>
            </a:r>
          </a:p>
          <a:p>
            <a:r>
              <a:rPr lang="en-US" dirty="0" smtClean="0"/>
              <a:t>Malleability of the human brain in early life</a:t>
            </a:r>
          </a:p>
          <a:p>
            <a:r>
              <a:rPr lang="en-US" dirty="0" smtClean="0"/>
              <a:t>Fundamental relational gift of human beings!  </a:t>
            </a:r>
          </a:p>
          <a:p>
            <a:r>
              <a:rPr lang="en-US" dirty="0" smtClean="0"/>
              <a:t>Our survival depends on forming collaborative groups</a:t>
            </a:r>
          </a:p>
          <a:p>
            <a:r>
              <a:rPr lang="en-US" dirty="0" smtClean="0"/>
              <a:t>We live, survive and die in groups; we are interdependent </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We have to have regulation and rewards in our lives and these are provided by relationships and connections! </a:t>
            </a:r>
          </a:p>
          <a:p>
            <a:r>
              <a:rPr lang="en-US" dirty="0" smtClean="0"/>
              <a:t>The part of our brains that allows us to be human and empathic requires experience to become fully developed and organized! </a:t>
            </a:r>
          </a:p>
          <a:p>
            <a:r>
              <a:rPr lang="en-US" dirty="0" smtClean="0"/>
              <a:t>Our relational neurobiology matters to our mental, emotional and physical health</a:t>
            </a:r>
          </a:p>
          <a:p>
            <a:r>
              <a:rPr lang="en-US" dirty="0" smtClean="0"/>
              <a:t>Dr. Bruce Perry</a:t>
            </a:r>
            <a:endParaRPr lang="en-US" dirty="0"/>
          </a:p>
        </p:txBody>
      </p:sp>
    </p:spTree>
    <p:extLst>
      <p:ext uri="{BB962C8B-B14F-4D97-AF65-F5344CB8AC3E}">
        <p14:creationId xmlns:p14="http://schemas.microsoft.com/office/powerpoint/2010/main" val="1733918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Brain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Forming and retaining relationships / a set of patterned neuronal activity</a:t>
            </a:r>
          </a:p>
          <a:p>
            <a:r>
              <a:rPr lang="en-US" dirty="0" smtClean="0"/>
              <a:t>Our stress responses quiet when we are in a loving positive playful interaction </a:t>
            </a:r>
          </a:p>
          <a:p>
            <a:r>
              <a:rPr lang="en-US" dirty="0" smtClean="0"/>
              <a:t>Adversity will translate into an abnormal organization of neural connections and networks.  </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Many of our older students have had the same number of healthy social interactions of a five year old! </a:t>
            </a:r>
          </a:p>
          <a:p>
            <a:r>
              <a:rPr lang="en-US" dirty="0" smtClean="0"/>
              <a:t>Top Brain/ Cognition is easier to change</a:t>
            </a:r>
          </a:p>
          <a:p>
            <a:r>
              <a:rPr lang="en-US" dirty="0" smtClean="0"/>
              <a:t>Lower Brain/ Emotion is more difficult</a:t>
            </a:r>
          </a:p>
          <a:p>
            <a:endParaRPr lang="en-US"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648200"/>
            <a:ext cx="220980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84604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Traumatic memories are experienced at a sensory level</a:t>
            </a:r>
          </a:p>
          <a:p>
            <a:r>
              <a:rPr lang="en-US" dirty="0" smtClean="0"/>
              <a:t>Sense of powerlessness</a:t>
            </a:r>
          </a:p>
          <a:p>
            <a:r>
              <a:rPr lang="en-US" dirty="0" smtClean="0"/>
              <a:t>Disconnected from a sense of future</a:t>
            </a:r>
          </a:p>
          <a:p>
            <a:r>
              <a:rPr lang="en-US" dirty="0" smtClean="0"/>
              <a:t>No such thing as resistance- either a child feels safe or does not!</a:t>
            </a:r>
          </a:p>
          <a:p>
            <a:r>
              <a:rPr lang="en-US" dirty="0" smtClean="0"/>
              <a:t>Cortisol stimulates extra calcium which leads to the production of free radicals!  </a:t>
            </a:r>
          </a:p>
          <a:p>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Behind cognitively</a:t>
            </a:r>
          </a:p>
          <a:p>
            <a:r>
              <a:rPr lang="en-US" dirty="0" smtClean="0"/>
              <a:t>Learning networks do not develop or are not as engaged when always attempting to survive which is the primary midbrain experience! </a:t>
            </a:r>
          </a:p>
          <a:p>
            <a:r>
              <a:rPr lang="en-US" dirty="0" smtClean="0"/>
              <a:t>Once the midbrain is not the primary processor of daily life children will often learn three times the rate compared to their non-traumatized classmates! </a:t>
            </a:r>
            <a:endParaRPr lang="en-US" dirty="0"/>
          </a:p>
        </p:txBody>
      </p:sp>
    </p:spTree>
    <p:extLst>
      <p:ext uri="{BB962C8B-B14F-4D97-AF65-F5344CB8AC3E}">
        <p14:creationId xmlns:p14="http://schemas.microsoft.com/office/powerpoint/2010/main" val="2004266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Adolescent Brain</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Emerging sense of self- with self-consciousness</a:t>
            </a:r>
          </a:p>
          <a:p>
            <a:r>
              <a:rPr lang="en-US" dirty="0" err="1" smtClean="0"/>
              <a:t>mPFC</a:t>
            </a:r>
            <a:r>
              <a:rPr lang="en-US" dirty="0" smtClean="0"/>
              <a:t> becomes active when youth think about themselves- peaks at 15 years of age!  </a:t>
            </a:r>
          </a:p>
          <a:p>
            <a:r>
              <a:rPr lang="en-US" dirty="0" smtClean="0"/>
              <a:t>Becomes active in social situations as these carry a lot of emotional weight resulting in a self-conscious stress response of high intensity! </a:t>
            </a:r>
            <a:endParaRPr lang="en-US" dirty="0"/>
          </a:p>
        </p:txBody>
      </p:sp>
      <p:sp>
        <p:nvSpPr>
          <p:cNvPr id="4" name="Content Placeholder 3"/>
          <p:cNvSpPr>
            <a:spLocks noGrp="1"/>
          </p:cNvSpPr>
          <p:nvPr>
            <p:ph sz="half" idx="2"/>
          </p:nvPr>
        </p:nvSpPr>
        <p:spPr/>
        <p:txBody>
          <a:bodyPr>
            <a:normAutofit fontScale="77500" lnSpcReduction="20000"/>
          </a:bodyPr>
          <a:lstStyle/>
          <a:p>
            <a:r>
              <a:rPr lang="en-US" dirty="0" smtClean="0"/>
              <a:t>The adult brain has grown accustomed to a sense of self!</a:t>
            </a:r>
          </a:p>
          <a:p>
            <a:r>
              <a:rPr lang="en-US" dirty="0" smtClean="0"/>
              <a:t>Teen brain is set up to take risks because this brain shows an increasing response to rewards in areas of pleasure seeking ( nucleus </a:t>
            </a:r>
            <a:r>
              <a:rPr lang="en-US" dirty="0" err="1" smtClean="0"/>
              <a:t>accumbens</a:t>
            </a:r>
            <a:r>
              <a:rPr lang="en-US" dirty="0" smtClean="0"/>
              <a:t>)</a:t>
            </a:r>
          </a:p>
          <a:p>
            <a:r>
              <a:rPr lang="en-US" dirty="0" smtClean="0"/>
              <a:t>OPFC- activates  decision-making, attention and future consequences is underdeveloped! Teens and children areas look the same!   </a:t>
            </a:r>
            <a:endParaRPr lang="en-US" dirty="0"/>
          </a:p>
        </p:txBody>
      </p:sp>
    </p:spTree>
    <p:extLst>
      <p:ext uri="{BB962C8B-B14F-4D97-AF65-F5344CB8AC3E}">
        <p14:creationId xmlns:p14="http://schemas.microsoft.com/office/powerpoint/2010/main" val="30391158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Adolescent Brain</a:t>
            </a:r>
            <a:endParaRPr lang="en-US" dirty="0"/>
          </a:p>
        </p:txBody>
      </p:sp>
      <p:sp>
        <p:nvSpPr>
          <p:cNvPr id="3" name="Content Placeholder 2"/>
          <p:cNvSpPr>
            <a:spLocks noGrp="1"/>
          </p:cNvSpPr>
          <p:nvPr>
            <p:ph sz="half" idx="1"/>
          </p:nvPr>
        </p:nvSpPr>
        <p:spPr/>
        <p:txBody>
          <a:bodyPr/>
          <a:lstStyle/>
          <a:p>
            <a:r>
              <a:rPr lang="en-US" dirty="0" smtClean="0"/>
              <a:t>A mature pleasure seeking brain coupled with an immature orbitofrontal cortex means that teens are not only emotionally hypersensitive but less able to regulate emotions! </a:t>
            </a:r>
            <a:endParaRPr lang="en-US" dirty="0"/>
          </a:p>
        </p:txBody>
      </p:sp>
      <p:sp>
        <p:nvSpPr>
          <p:cNvPr id="4" name="Content Placeholder 3"/>
          <p:cNvSpPr>
            <a:spLocks noGrp="1"/>
          </p:cNvSpPr>
          <p:nvPr>
            <p:ph sz="half" idx="2"/>
          </p:nvPr>
        </p:nvSpPr>
        <p:spPr/>
        <p:txBody>
          <a:bodyPr/>
          <a:lstStyle/>
          <a:p>
            <a:r>
              <a:rPr lang="en-US" dirty="0" smtClean="0"/>
              <a:t>Who we are as a teen is not simply the result of a choice or an attitude, it is the product of a period of intense and inevitable neuronal change!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58450" cy="69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178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Adolescent Brain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Underdeveloped PFC where we plan ahead, impulse control, emotionally regulate, understand consequences</a:t>
            </a:r>
          </a:p>
          <a:p>
            <a:r>
              <a:rPr lang="en-US" dirty="0" smtClean="0"/>
              <a:t>Grow testosterone on the amygdala!</a:t>
            </a:r>
          </a:p>
          <a:p>
            <a:r>
              <a:rPr lang="en-US" dirty="0" smtClean="0"/>
              <a:t>Turn to peers for sense of belonging!</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Peer Group-8-25 years  (salient group) </a:t>
            </a:r>
          </a:p>
          <a:p>
            <a:r>
              <a:rPr lang="en-US" dirty="0" smtClean="0"/>
              <a:t>6-12- growth spurt of synaptic growth, but then gray matter begins to die out and white matter thickens increasing the safety, permanence, and speed of the axon’s transmission- so we lose capacity but gain efficiency!   </a:t>
            </a:r>
          </a:p>
          <a:p>
            <a:endParaRPr lang="en-US" dirty="0"/>
          </a:p>
        </p:txBody>
      </p:sp>
    </p:spTree>
    <p:extLst>
      <p:ext uri="{BB962C8B-B14F-4D97-AF65-F5344CB8AC3E}">
        <p14:creationId xmlns:p14="http://schemas.microsoft.com/office/powerpoint/2010/main" val="3670676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Neuroplasticity</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Axons form myelin – the thicker the myelin the more efficient the system. </a:t>
            </a:r>
          </a:p>
          <a:p>
            <a:r>
              <a:rPr lang="en-US" dirty="0" smtClean="0"/>
              <a:t>Axons sends electrical signals to dendrites (fingers)  and they receive information creating fiber tracts that connect many parts of the brain together </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When we learn , we grow more dendrites!</a:t>
            </a:r>
          </a:p>
          <a:p>
            <a:endParaRPr lang="en-US" dirty="0" smtClean="0"/>
          </a:p>
          <a:p>
            <a:r>
              <a:rPr lang="en-US" dirty="0" smtClean="0"/>
              <a:t>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470" y="3048000"/>
            <a:ext cx="4201629" cy="310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2845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Adolescent Brain</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Short term goals and motivation are linked to our pleasure and pain centers</a:t>
            </a:r>
          </a:p>
          <a:p>
            <a:r>
              <a:rPr lang="en-US" dirty="0" smtClean="0"/>
              <a:t>Long term motivation is linked to PFC</a:t>
            </a:r>
          </a:p>
          <a:p>
            <a:r>
              <a:rPr lang="en-US" dirty="0" smtClean="0"/>
              <a:t>They process emotions, instruction and procedures from the amygdala!  </a:t>
            </a:r>
          </a:p>
          <a:p>
            <a:r>
              <a:rPr lang="en-US" dirty="0" smtClean="0"/>
              <a:t>Always trying to minimize differences</a:t>
            </a:r>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Need sleep! – 9 1/4 hours to produce hormones for growth! </a:t>
            </a:r>
          </a:p>
          <a:p>
            <a:r>
              <a:rPr lang="en-US" dirty="0" smtClean="0"/>
              <a:t>Melatonin is still being produced at 8:30 AM</a:t>
            </a:r>
          </a:p>
          <a:p>
            <a:r>
              <a:rPr lang="en-US" dirty="0" smtClean="0"/>
              <a:t>Before puberty, melatonin shuts down around 7 AM </a:t>
            </a:r>
          </a:p>
          <a:p>
            <a:r>
              <a:rPr lang="en-US" dirty="0" smtClean="0"/>
              <a:t>Reward patience</a:t>
            </a:r>
          </a:p>
          <a:p>
            <a:r>
              <a:rPr lang="en-US" dirty="0" smtClean="0"/>
              <a:t>Socially safe reinforcement</a:t>
            </a:r>
          </a:p>
          <a:p>
            <a:r>
              <a:rPr lang="en-US" dirty="0" smtClean="0"/>
              <a:t>Hone in on social skills, emotional intensity, novelty and creativity! </a:t>
            </a:r>
            <a:endParaRPr lang="en-US" dirty="0"/>
          </a:p>
        </p:txBody>
      </p:sp>
    </p:spTree>
    <p:extLst>
      <p:ext uri="{BB962C8B-B14F-4D97-AF65-F5344CB8AC3E}">
        <p14:creationId xmlns:p14="http://schemas.microsoft.com/office/powerpoint/2010/main" val="4012525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Neurotransmitters- our chemical molecules!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Nurture can change nature!</a:t>
            </a:r>
          </a:p>
          <a:p>
            <a:r>
              <a:rPr lang="en-US" dirty="0" smtClean="0"/>
              <a:t>Dopamine- our brain saves dopamine for new information instead of wasting it on the same rewards</a:t>
            </a:r>
          </a:p>
          <a:p>
            <a:r>
              <a:rPr lang="en-US" dirty="0" smtClean="0"/>
              <a:t>Mammalian brain scans for potential rewards-feels good so we are motivated. </a:t>
            </a:r>
          </a:p>
          <a:p>
            <a:r>
              <a:rPr lang="en-US" dirty="0" smtClean="0"/>
              <a:t>Expectation of reward stimulated dopamine. </a:t>
            </a:r>
          </a:p>
          <a:p>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Evolved to release energy to meet a survival need</a:t>
            </a:r>
          </a:p>
          <a:p>
            <a:r>
              <a:rPr lang="en-US" dirty="0" smtClean="0"/>
              <a:t>Dopamine circuits are built from our own past dopamine experiences.</a:t>
            </a:r>
          </a:p>
          <a:p>
            <a:r>
              <a:rPr lang="en-US" dirty="0" smtClean="0"/>
              <a:t>We build dopamine circuits from life experiences</a:t>
            </a:r>
          </a:p>
          <a:p>
            <a:r>
              <a:rPr lang="en-US" dirty="0" smtClean="0"/>
              <a:t>Monkeys with spinach and then juice</a:t>
            </a:r>
          </a:p>
          <a:p>
            <a:r>
              <a:rPr lang="en-US" dirty="0" smtClean="0"/>
              <a:t>Dopamine evolved to store new information about rewards. When there’s no new information, there’s no need for dopamine. </a:t>
            </a:r>
            <a:endParaRPr lang="en-US" dirty="0"/>
          </a:p>
        </p:txBody>
      </p:sp>
    </p:spTree>
    <p:extLst>
      <p:ext uri="{BB962C8B-B14F-4D97-AF65-F5344CB8AC3E}">
        <p14:creationId xmlns:p14="http://schemas.microsoft.com/office/powerpoint/2010/main" val="1030658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Serotonin</a:t>
            </a:r>
            <a:endParaRPr lang="en-US" dirty="0"/>
          </a:p>
        </p:txBody>
      </p:sp>
      <p:sp>
        <p:nvSpPr>
          <p:cNvPr id="3" name="Content Placeholder 2"/>
          <p:cNvSpPr>
            <a:spLocks noGrp="1"/>
          </p:cNvSpPr>
          <p:nvPr>
            <p:ph sz="half" idx="1"/>
          </p:nvPr>
        </p:nvSpPr>
        <p:spPr/>
        <p:txBody>
          <a:bodyPr/>
          <a:lstStyle/>
          <a:p>
            <a:r>
              <a:rPr lang="en-US" dirty="0" smtClean="0"/>
              <a:t>Associated with respect and social status… it is the work horse  of neurotransmitters.. Metabolism, sleep</a:t>
            </a:r>
          </a:p>
          <a:p>
            <a:r>
              <a:rPr lang="en-US" dirty="0" smtClean="0"/>
              <a:t>Seeking recognition and status is a part of our survival response as our DNA needs to passed to the next generation   </a:t>
            </a:r>
            <a:endParaRPr lang="en-US" dirty="0"/>
          </a:p>
        </p:txBody>
      </p:sp>
      <p:sp>
        <p:nvSpPr>
          <p:cNvPr id="4" name="Content Placeholder 3"/>
          <p:cNvSpPr>
            <a:spLocks noGrp="1"/>
          </p:cNvSpPr>
          <p:nvPr>
            <p:ph sz="half" idx="2"/>
          </p:nvPr>
        </p:nvSpPr>
        <p:spPr/>
        <p:txBody>
          <a:bodyPr/>
          <a:lstStyle/>
          <a:p>
            <a:r>
              <a:rPr lang="en-US" dirty="0" smtClean="0"/>
              <a:t>Social Dominance</a:t>
            </a:r>
          </a:p>
          <a:p>
            <a:r>
              <a:rPr lang="en-US" dirty="0" smtClean="0"/>
              <a:t>Survival- more in our digestive systems than in our brains</a:t>
            </a:r>
          </a:p>
          <a:p>
            <a:r>
              <a:rPr lang="en-US" dirty="0" smtClean="0"/>
              <a:t>Ameba- safe to move forward and meet your needs</a:t>
            </a:r>
          </a:p>
          <a:p>
            <a:endParaRPr lang="en-US" dirty="0"/>
          </a:p>
        </p:txBody>
      </p:sp>
    </p:spTree>
    <p:extLst>
      <p:ext uri="{BB962C8B-B14F-4D97-AF65-F5344CB8AC3E}">
        <p14:creationId xmlns:p14="http://schemas.microsoft.com/office/powerpoint/2010/main" val="2932612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Oxytocin</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Social Connection</a:t>
            </a:r>
          </a:p>
          <a:p>
            <a:r>
              <a:rPr lang="en-US" dirty="0" smtClean="0"/>
              <a:t>The more threatened we feel by life outside the group, the more pain you tolerate from within it! Each time you distance yourself from the group, your oxytocin drops and reminds you of the threat of isolation.</a:t>
            </a:r>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We need oxytocin disappointment for our survival! </a:t>
            </a:r>
          </a:p>
          <a:p>
            <a:r>
              <a:rPr lang="en-US" dirty="0" smtClean="0"/>
              <a:t>Bonds of attachment through the years are a build up of oxytocin circuits. </a:t>
            </a:r>
          </a:p>
          <a:p>
            <a:r>
              <a:rPr lang="en-US" dirty="0" smtClean="0"/>
              <a:t>Leaving and joining groups shows a surge and drop of oxytocin.</a:t>
            </a:r>
          </a:p>
          <a:p>
            <a:r>
              <a:rPr lang="en-US" dirty="0" smtClean="0"/>
              <a:t>Those mammals with more social alliances get better mating opportunities and have more survival offspring.  When we are connected, we are healthier! </a:t>
            </a:r>
          </a:p>
          <a:p>
            <a:r>
              <a:rPr lang="en-US" smtClean="0"/>
              <a:t>Adolescent - Identity! </a:t>
            </a:r>
            <a:endParaRPr lang="en-US" dirty="0"/>
          </a:p>
        </p:txBody>
      </p:sp>
      <p:pic>
        <p:nvPicPr>
          <p:cNvPr id="1027" name="Picture 3" descr="C:\Users\Lori\AppData\Local\Microsoft\Windows\INetCache\IE\MCMATCZ8\Figure_33_03_0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066128"/>
            <a:ext cx="2667000" cy="2502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20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Developing Brain</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First two years of life as many as two million synaptic connections every second occur based on sensory stimulation. ( Far more connections than we will ever need) </a:t>
            </a:r>
          </a:p>
          <a:p>
            <a:r>
              <a:rPr lang="en-US" dirty="0" smtClean="0"/>
              <a:t>Throughout childhood our environments refine our brains shaping it to what we are exposed to. Over time, our brains form fewer but stronger connections! </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If not given the proper expected environment the brain will struggle to develop normally</a:t>
            </a:r>
          </a:p>
          <a:p>
            <a:r>
              <a:rPr lang="en-US" dirty="0" smtClean="0"/>
              <a:t>Without an environment with emotional care and cognitive stimulation, the human brain can’t develop normally!  </a:t>
            </a:r>
          </a:p>
          <a:p>
            <a:r>
              <a:rPr lang="en-US" dirty="0" smtClean="0"/>
              <a:t>Smaller brain</a:t>
            </a:r>
          </a:p>
          <a:p>
            <a:r>
              <a:rPr lang="en-US" dirty="0" smtClean="0"/>
              <a:t>Cognitive lag</a:t>
            </a:r>
          </a:p>
          <a:p>
            <a:r>
              <a:rPr lang="en-US" dirty="0" smtClean="0"/>
              <a:t>Attachment affects everything! </a:t>
            </a:r>
            <a:endParaRPr lang="en-US" dirty="0"/>
          </a:p>
        </p:txBody>
      </p:sp>
    </p:spTree>
    <p:extLst>
      <p:ext uri="{BB962C8B-B14F-4D97-AF65-F5344CB8AC3E}">
        <p14:creationId xmlns:p14="http://schemas.microsoft.com/office/powerpoint/2010/main" val="435257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Brain</a:t>
            </a:r>
            <a:endParaRPr lang="en-US" dirty="0"/>
          </a:p>
        </p:txBody>
      </p:sp>
      <p:pic>
        <p:nvPicPr>
          <p:cNvPr id="102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40386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752600"/>
            <a:ext cx="4343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799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Neuroplasticity</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Experience dependent</a:t>
            </a:r>
          </a:p>
          <a:p>
            <a:r>
              <a:rPr lang="en-US" dirty="0" smtClean="0"/>
              <a:t>Daily experiences, relationships, beliefs, thoughts and feelings! </a:t>
            </a:r>
          </a:p>
          <a:p>
            <a:r>
              <a:rPr lang="en-US" dirty="0" smtClean="0"/>
              <a:t>BDNF is secreted when we learn something new.</a:t>
            </a:r>
          </a:p>
          <a:p>
            <a:r>
              <a:rPr lang="en-US" dirty="0" smtClean="0"/>
              <a:t>BDNF activates the nucleus basalis, the control center of plasticity.</a:t>
            </a:r>
          </a:p>
          <a:p>
            <a:r>
              <a:rPr lang="en-US" dirty="0" smtClean="0"/>
              <a:t>NB produces learning and memory</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Brain and Nervous system are widely represented throughout the body with mutual receptors</a:t>
            </a:r>
          </a:p>
          <a:p>
            <a:r>
              <a:rPr lang="en-US" dirty="0" smtClean="0"/>
              <a:t>Neurons can take on new functions</a:t>
            </a:r>
          </a:p>
          <a:p>
            <a:r>
              <a:rPr lang="en-US" dirty="0" smtClean="0"/>
              <a:t>Capacity of the brain to restructure itself</a:t>
            </a:r>
          </a:p>
          <a:p>
            <a:r>
              <a:rPr lang="en-US" dirty="0" smtClean="0"/>
              <a:t>Capacity of individuals to change their behaviors</a:t>
            </a:r>
            <a:endParaRPr lang="en-US" dirty="0"/>
          </a:p>
        </p:txBody>
      </p:sp>
    </p:spTree>
    <p:extLst>
      <p:ext uri="{BB962C8B-B14F-4D97-AF65-F5344CB8AC3E}">
        <p14:creationId xmlns:p14="http://schemas.microsoft.com/office/powerpoint/2010/main" val="3179462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Neuroplasticity</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How does NB  work? </a:t>
            </a:r>
          </a:p>
          <a:p>
            <a:r>
              <a:rPr lang="en-US" dirty="0" smtClean="0"/>
              <a:t>Secretes acetylcholine for supporting new structures</a:t>
            </a:r>
          </a:p>
          <a:p>
            <a:r>
              <a:rPr lang="en-US" dirty="0" smtClean="0"/>
              <a:t>Dopamine rewards the learner with a sense of pleasure at the accomplishment</a:t>
            </a:r>
          </a:p>
          <a:p>
            <a:r>
              <a:rPr lang="en-US" dirty="0" smtClean="0"/>
              <a:t>Doidge 2007- Exercise and new learning work hand in hand- creates new cells</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Synapse- both axons and dendrites have many receptor points</a:t>
            </a:r>
          </a:p>
          <a:p>
            <a:r>
              <a:rPr lang="en-US" dirty="0" smtClean="0"/>
              <a:t>23 billion cells studied from 11 cadavers</a:t>
            </a:r>
          </a:p>
          <a:p>
            <a:r>
              <a:rPr lang="en-US" dirty="0" smtClean="0"/>
              <a:t>Ligands- Informational substances- chemicals neurotransmitters, steroids and peptides- these travel through the blood and spinal fluid </a:t>
            </a:r>
            <a:endParaRPr lang="en-US" dirty="0"/>
          </a:p>
        </p:txBody>
      </p:sp>
    </p:spTree>
    <p:extLst>
      <p:ext uri="{BB962C8B-B14F-4D97-AF65-F5344CB8AC3E}">
        <p14:creationId xmlns:p14="http://schemas.microsoft.com/office/powerpoint/2010/main" val="1863382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Neuroplasticity</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Synaptic gaps need to be clean so </a:t>
            </a:r>
            <a:r>
              <a:rPr lang="en-US" dirty="0" err="1" smtClean="0"/>
              <a:t>calpain</a:t>
            </a:r>
            <a:r>
              <a:rPr lang="en-US" dirty="0" smtClean="0"/>
              <a:t> from calcium acts as a cleanser removing protein build-up at the gap! </a:t>
            </a:r>
          </a:p>
          <a:p>
            <a:r>
              <a:rPr lang="en-US" dirty="0" smtClean="0"/>
              <a:t>Learning is the density of neuronal connections.</a:t>
            </a:r>
          </a:p>
          <a:p>
            <a:r>
              <a:rPr lang="en-US" dirty="0" smtClean="0"/>
              <a:t>200 ligands –intercellular activity / our electrochemical language </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Norepinephrine- acts as a printer that fixes information into long term memory- helps establish new synapses associated with memory! </a:t>
            </a:r>
          </a:p>
          <a:p>
            <a:r>
              <a:rPr lang="en-US" dirty="0" smtClean="0"/>
              <a:t>Dopamine is associated with motor coordination, WM, mental flexibility, processing speed, creativity, time space reasoning</a:t>
            </a:r>
            <a:endParaRPr lang="en-US" dirty="0"/>
          </a:p>
        </p:txBody>
      </p:sp>
    </p:spTree>
    <p:extLst>
      <p:ext uri="{BB962C8B-B14F-4D97-AF65-F5344CB8AC3E}">
        <p14:creationId xmlns:p14="http://schemas.microsoft.com/office/powerpoint/2010/main" val="626663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Hemispheres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Language, logic, interpretation, math,</a:t>
            </a:r>
          </a:p>
          <a:p>
            <a:r>
              <a:rPr lang="en-US" dirty="0" smtClean="0"/>
              <a:t>Approach behaviors</a:t>
            </a:r>
          </a:p>
          <a:p>
            <a:r>
              <a:rPr lang="en-US" dirty="0" smtClean="0"/>
              <a:t>Cheerfulness</a:t>
            </a:r>
          </a:p>
          <a:p>
            <a:r>
              <a:rPr lang="en-US" dirty="0" smtClean="0"/>
              <a:t>Positive emotion</a:t>
            </a:r>
          </a:p>
          <a:p>
            <a:r>
              <a:rPr lang="en-US" dirty="0" smtClean="0"/>
              <a:t>Language</a:t>
            </a:r>
          </a:p>
          <a:p>
            <a:r>
              <a:rPr lang="en-US" dirty="0" smtClean="0"/>
              <a:t>Dopamine</a:t>
            </a:r>
          </a:p>
          <a:p>
            <a:r>
              <a:rPr lang="en-US" dirty="0" smtClean="0"/>
              <a:t>Male</a:t>
            </a:r>
          </a:p>
          <a:p>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GEOMETRY</a:t>
            </a:r>
          </a:p>
          <a:p>
            <a:r>
              <a:rPr lang="en-US" dirty="0" smtClean="0"/>
              <a:t>Nonverbal processing</a:t>
            </a:r>
          </a:p>
          <a:p>
            <a:r>
              <a:rPr lang="en-US" dirty="0" smtClean="0"/>
              <a:t>Visual pattern recognition</a:t>
            </a:r>
          </a:p>
          <a:p>
            <a:r>
              <a:rPr lang="en-US" dirty="0" smtClean="0"/>
              <a:t>Spatial skills</a:t>
            </a:r>
          </a:p>
          <a:p>
            <a:r>
              <a:rPr lang="en-US" dirty="0" smtClean="0"/>
              <a:t>Auditory discrimination</a:t>
            </a:r>
          </a:p>
          <a:p>
            <a:r>
              <a:rPr lang="en-US" dirty="0" smtClean="0"/>
              <a:t>Avoidance behaviors</a:t>
            </a:r>
          </a:p>
          <a:p>
            <a:r>
              <a:rPr lang="en-US" dirty="0" smtClean="0"/>
              <a:t>Negative emotions</a:t>
            </a:r>
          </a:p>
          <a:p>
            <a:r>
              <a:rPr lang="en-US" dirty="0" smtClean="0"/>
              <a:t>Serotonin</a:t>
            </a:r>
          </a:p>
          <a:p>
            <a:r>
              <a:rPr lang="en-US" dirty="0" smtClean="0"/>
              <a:t>Noradrenaline</a:t>
            </a:r>
          </a:p>
          <a:p>
            <a:r>
              <a:rPr lang="en-US" dirty="0" smtClean="0"/>
              <a:t>Females use both hemispheres!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523999" y="4646796"/>
            <a:ext cx="2973681" cy="2216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831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8843</TotalTime>
  <Words>2170</Words>
  <Application>Microsoft Office PowerPoint</Application>
  <PresentationFormat>On-screen Show (4:3)</PresentationFormat>
  <Paragraphs>261</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The Brain Dr. Lori Desautels</vt:lpstr>
      <vt:lpstr>What Activates a Neuron? </vt:lpstr>
      <vt:lpstr>Neuroplasticity</vt:lpstr>
      <vt:lpstr>The Developing Brain</vt:lpstr>
      <vt:lpstr>Developing Brain</vt:lpstr>
      <vt:lpstr>Neuroplasticity</vt:lpstr>
      <vt:lpstr>Neuroplasticity</vt:lpstr>
      <vt:lpstr>Neuroplasticity</vt:lpstr>
      <vt:lpstr>Brain Hemispheres</vt:lpstr>
      <vt:lpstr>Communication and Learning</vt:lpstr>
      <vt:lpstr>Frontal Lobe- Executive Functions</vt:lpstr>
      <vt:lpstr>Amygdala</vt:lpstr>
      <vt:lpstr>GAP</vt:lpstr>
      <vt:lpstr>Hippocampus and Stress</vt:lpstr>
      <vt:lpstr>Working Memory</vt:lpstr>
      <vt:lpstr>Negative Emotion/ Stress/ Trauma</vt:lpstr>
      <vt:lpstr>Trauma/ Adversity</vt:lpstr>
      <vt:lpstr>Helping students to activate self-awareness!</vt:lpstr>
      <vt:lpstr>Brains are Records of our Environments</vt:lpstr>
      <vt:lpstr>Serotonin</vt:lpstr>
      <vt:lpstr>Adversity / Brain </vt:lpstr>
      <vt:lpstr>ACE</vt:lpstr>
      <vt:lpstr>Epigenetic Changes</vt:lpstr>
      <vt:lpstr>Social Brain</vt:lpstr>
      <vt:lpstr>Social Brain</vt:lpstr>
      <vt:lpstr>Trauma </vt:lpstr>
      <vt:lpstr>Adolescent Brain</vt:lpstr>
      <vt:lpstr>Adolescent Brain</vt:lpstr>
      <vt:lpstr>Adolescent Brain</vt:lpstr>
      <vt:lpstr>Adolescent Brain</vt:lpstr>
      <vt:lpstr>Neurotransmitters- our chemical molecules!</vt:lpstr>
      <vt:lpstr>Serotonin</vt:lpstr>
      <vt:lpstr>Oxytocin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Brain</dc:title>
  <dc:creator>Lori</dc:creator>
  <cp:lastModifiedBy>Lori</cp:lastModifiedBy>
  <cp:revision>48</cp:revision>
  <dcterms:created xsi:type="dcterms:W3CDTF">2016-11-06T23:03:44Z</dcterms:created>
  <dcterms:modified xsi:type="dcterms:W3CDTF">2017-01-16T21:21:33Z</dcterms:modified>
</cp:coreProperties>
</file>