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8" r:id="rId2"/>
    <p:sldId id="266" r:id="rId3"/>
    <p:sldId id="267" r:id="rId4"/>
    <p:sldId id="269" r:id="rId5"/>
    <p:sldId id="258" r:id="rId6"/>
    <p:sldId id="270" r:id="rId7"/>
    <p:sldId id="272" r:id="rId8"/>
    <p:sldId id="257" r:id="rId9"/>
    <p:sldId id="262" r:id="rId10"/>
    <p:sldId id="263" r:id="rId11"/>
    <p:sldId id="259" r:id="rId12"/>
    <p:sldId id="260" r:id="rId13"/>
    <p:sldId id="261" r:id="rId14"/>
    <p:sldId id="291" r:id="rId15"/>
    <p:sldId id="294" r:id="rId16"/>
    <p:sldId id="295" r:id="rId17"/>
    <p:sldId id="296" r:id="rId18"/>
    <p:sldId id="292" r:id="rId19"/>
    <p:sldId id="274" r:id="rId20"/>
    <p:sldId id="276" r:id="rId21"/>
    <p:sldId id="277" r:id="rId22"/>
    <p:sldId id="280" r:id="rId23"/>
    <p:sldId id="281" r:id="rId24"/>
    <p:sldId id="278" r:id="rId25"/>
    <p:sldId id="264" r:id="rId26"/>
    <p:sldId id="297" r:id="rId27"/>
    <p:sldId id="265" r:id="rId28"/>
    <p:sldId id="279" r:id="rId29"/>
    <p:sldId id="282" r:id="rId30"/>
    <p:sldId id="283" r:id="rId31"/>
    <p:sldId id="285" r:id="rId32"/>
    <p:sldId id="286" r:id="rId33"/>
    <p:sldId id="293" r:id="rId34"/>
    <p:sldId id="288" r:id="rId35"/>
    <p:sldId id="289" r:id="rId36"/>
    <p:sldId id="287"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Smith" initials="JS" lastIdx="25" clrIdx="0">
    <p:extLst>
      <p:ext uri="{19B8F6BF-5375-455C-9EA6-DF929625EA0E}">
        <p15:presenceInfo xmlns:p15="http://schemas.microsoft.com/office/powerpoint/2012/main" userId="b2668f79442a2e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FF"/>
    <a:srgbClr val="6600FF"/>
    <a:srgbClr val="FF3399"/>
    <a:srgbClr val="FF6600"/>
    <a:srgbClr val="0A72A6"/>
    <a:srgbClr val="FA2E4B"/>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82" d="100"/>
          <a:sy n="82" d="100"/>
        </p:scale>
        <p:origin x="11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14T15:08:10.382" idx="12">
    <p:pos x="10" y="10"/>
    <p:text>Beth</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14T15:08:20.240" idx="13">
    <p:pos x="10" y="10"/>
    <p:text>Joan</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9-14T15:08:25.614" idx="14">
    <p:pos x="10" y="10"/>
    <p:text>Joan</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9-14T15:08:43.906" idx="16">
    <p:pos x="10" y="10"/>
    <p:text>Joan</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9-14T15:10:08.657" idx="22">
    <p:pos x="10" y="10"/>
    <p:text>Joan</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9-14T15:08:58.105" idx="17">
    <p:pos x="10" y="10"/>
    <p:text>Joan</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9-14T15:10:26.482" idx="25">
    <p:pos x="10" y="10"/>
    <p:text>Joan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6A81E-0BCA-4C40-9C93-78C5AEC8EC44}" type="datetimeFigureOut">
              <a:rPr lang="en-US" smtClean="0"/>
              <a:t>6/12/2017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BC7D9-D2FE-4E49-9F7A-A80825D20F81}" type="slidenum">
              <a:rPr lang="en-US" smtClean="0"/>
              <a:t>‹#›</a:t>
            </a:fld>
            <a:endParaRPr lang="en-US"/>
          </a:p>
        </p:txBody>
      </p:sp>
    </p:spTree>
    <p:extLst>
      <p:ext uri="{BB962C8B-B14F-4D97-AF65-F5344CB8AC3E}">
        <p14:creationId xmlns:p14="http://schemas.microsoft.com/office/powerpoint/2010/main" val="176689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A61D3F-93ED-4D7E-98A1-D8A9BEC78997}" type="slidenum">
              <a:rPr lang="en-US" smtClean="0"/>
              <a:t>2</a:t>
            </a:fld>
            <a:endParaRPr lang="en-US"/>
          </a:p>
        </p:txBody>
      </p:sp>
    </p:spTree>
    <p:extLst>
      <p:ext uri="{BB962C8B-B14F-4D97-AF65-F5344CB8AC3E}">
        <p14:creationId xmlns:p14="http://schemas.microsoft.com/office/powerpoint/2010/main" val="347935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generationOn Schools support the development of 21</a:t>
            </a:r>
            <a:r>
              <a:rPr lang="en-US" baseline="30000" smtClean="0">
                <a:ea typeface="ＭＳ Ｐゴシック" pitchFamily="34" charset="-128"/>
              </a:rPr>
              <a:t>st</a:t>
            </a:r>
            <a:r>
              <a:rPr lang="en-US" smtClean="0">
                <a:ea typeface="ＭＳ Ｐゴシック" pitchFamily="34" charset="-128"/>
              </a:rPr>
              <a:t> century skills and social responsibility through the teaching strategy of service-learning. Now, many schools have a long tradition of doing service projects to benefit their community or an organization.  Often school-based service takes the form of fundraising or drives. While certainly valuable, service, or volunteer action to meet the needs of others or for the common good, does not in itself contribute in a significant way to the goals of a school, namely academic student learning. </a:t>
            </a:r>
          </a:p>
          <a:p>
            <a:pPr eaLnBrk="1" hangingPunct="1">
              <a:spcBef>
                <a:spcPct val="0"/>
              </a:spcBef>
            </a:pPr>
            <a:endParaRPr lang="en-US" smtClean="0">
              <a:ea typeface="ＭＳ Ｐゴシック" pitchFamily="34" charset="-128"/>
            </a:endParaRPr>
          </a:p>
          <a:p>
            <a:pPr eaLnBrk="1" hangingPunct="1">
              <a:spcBef>
                <a:spcPct val="0"/>
              </a:spcBef>
            </a:pPr>
            <a:r>
              <a:rPr lang="en-US" b="1" smtClean="0">
                <a:ea typeface="ＭＳ Ｐゴシック" pitchFamily="34" charset="-128"/>
              </a:rPr>
              <a:t>Service-learning</a:t>
            </a:r>
            <a:r>
              <a:rPr lang="en-US" smtClean="0">
                <a:ea typeface="ＭＳ Ｐゴシック" pitchFamily="34" charset="-128"/>
              </a:rPr>
              <a:t>, on the other hand, is a research-based teaching and learning strategy that engages youth in service to </a:t>
            </a:r>
            <a:r>
              <a:rPr lang="en-US" b="1" smtClean="0">
                <a:ea typeface="ＭＳ Ｐゴシック" pitchFamily="34" charset="-128"/>
              </a:rPr>
              <a:t>meet learning objectives</a:t>
            </a:r>
            <a:r>
              <a:rPr lang="en-US" smtClean="0">
                <a:ea typeface="ＭＳ Ｐゴシック" pitchFamily="34" charset="-128"/>
              </a:rPr>
              <a:t> and </a:t>
            </a:r>
            <a:r>
              <a:rPr lang="en-US" b="1" smtClean="0">
                <a:ea typeface="ＭＳ Ｐゴシック" pitchFamily="34" charset="-128"/>
              </a:rPr>
              <a:t>address real-world issues</a:t>
            </a:r>
            <a:r>
              <a:rPr lang="en-US" smtClean="0">
                <a:ea typeface="ＭＳ Ｐゴシック" pitchFamily="34" charset="-128"/>
              </a:rPr>
              <a:t> through service.  Service-learning is not an add-on, but just good teaching – meeting academic standards, providing opportunities for real-world applications of learning and contributing to students socio-emotional development.   </a:t>
            </a:r>
          </a:p>
          <a:p>
            <a:pPr eaLnBrk="1" hangingPunct="1">
              <a:spcBef>
                <a:spcPct val="0"/>
              </a:spcBef>
            </a:pPr>
            <a:endParaRPr lang="en-US" smtClean="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EA4363F8-913B-4E7B-8BAF-89F5BF90571C}" type="slidenum">
              <a:rPr lang="en-US" smtClean="0">
                <a:ea typeface="ＭＳ Ｐゴシック" pitchFamily="34" charset="-128"/>
              </a:rPr>
              <a:pPr/>
              <a:t>4</a:t>
            </a:fld>
            <a:endParaRPr lang="en-US" smtClean="0">
              <a:ea typeface="ＭＳ Ｐゴシック" pitchFamily="34" charset="-128"/>
            </a:endParaRPr>
          </a:p>
        </p:txBody>
      </p:sp>
    </p:spTree>
    <p:extLst>
      <p:ext uri="{BB962C8B-B14F-4D97-AF65-F5344CB8AC3E}">
        <p14:creationId xmlns:p14="http://schemas.microsoft.com/office/powerpoint/2010/main" val="206808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Beth – 3 minutes highlighting</a:t>
            </a:r>
            <a:r>
              <a:rPr lang="en-US" baseline="0" dirty="0" smtClean="0">
                <a:ea typeface="ＭＳ Ｐゴシック" pitchFamily="34" charset="-128"/>
              </a:rPr>
              <a:t> the process IPARDE - </a:t>
            </a:r>
            <a:r>
              <a:rPr lang="en-US" dirty="0" smtClean="0">
                <a:ea typeface="ＭＳ Ｐゴシック" pitchFamily="34" charset="-128"/>
              </a:rPr>
              <a:t>As you see, service-learning is not a one-off service project, but a process. This process is known by the acronym IPARDE. There are six stages to the service-learning process, each important in its own way, and each contributing to academic learning, skill building and the development of citizenship, social responsibility and a sense of empowerment. While the stages are typically represented linearly, they do not necessarily go in order – in fact many times the stages happen concurrently.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Let’s quickly see what those stages are </a:t>
            </a:r>
            <a:r>
              <a:rPr lang="en-US" b="1" dirty="0" smtClean="0">
                <a:ea typeface="ＭＳ Ｐゴシック" pitchFamily="34" charset="-128"/>
              </a:rPr>
              <a:t>(click for stages to fade in). </a:t>
            </a:r>
            <a:r>
              <a:rPr lang="en-US" dirty="0" smtClean="0">
                <a:ea typeface="ＭＳ Ｐゴシック" pitchFamily="34" charset="-128"/>
              </a:rPr>
              <a:t>Investigation, Preparation, Action, Reflection, Demonstration and Evaluation. You can see the quick definition for each of these stages here. We’ll take each on and provide a little more detail in the following slides. </a:t>
            </a:r>
          </a:p>
          <a:p>
            <a:pPr eaLnBrk="1" hangingPunct="1">
              <a:spcBef>
                <a:spcPct val="0"/>
              </a:spcBef>
            </a:pPr>
            <a:endParaRPr lang="en-US" dirty="0" smtClean="0">
              <a:ea typeface="ＭＳ Ｐゴシック" pitchFamily="34" charset="-128"/>
            </a:endParaRPr>
          </a:p>
          <a:p>
            <a:pPr eaLnBrk="1" hangingPunct="1">
              <a:spcBef>
                <a:spcPct val="0"/>
              </a:spcBef>
            </a:pPr>
            <a:r>
              <a:rPr lang="en-US" b="1" dirty="0" smtClean="0">
                <a:ea typeface="ＭＳ Ｐゴシック" pitchFamily="34" charset="-128"/>
              </a:rPr>
              <a:t>Distribute IPARDE handout</a:t>
            </a:r>
          </a:p>
          <a:p>
            <a:pPr eaLnBrk="1" hangingPunct="1"/>
            <a:endParaRPr lang="en-US" dirty="0" smtClean="0">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C430F19B-9A9A-4BB7-A0F9-3C24A62E08C6}" type="slidenum">
              <a:rPr lang="en-US" smtClean="0">
                <a:ea typeface="ＭＳ Ｐゴシック" pitchFamily="34" charset="-128"/>
              </a:rPr>
              <a:pPr/>
              <a:t>14</a:t>
            </a:fld>
            <a:endParaRPr lang="en-US" smtClean="0">
              <a:ea typeface="ＭＳ Ｐゴシック" pitchFamily="34" charset="-128"/>
            </a:endParaRPr>
          </a:p>
        </p:txBody>
      </p:sp>
    </p:spTree>
    <p:extLst>
      <p:ext uri="{BB962C8B-B14F-4D97-AF65-F5344CB8AC3E}">
        <p14:creationId xmlns:p14="http://schemas.microsoft.com/office/powerpoint/2010/main" val="210567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Joan 8</a:t>
            </a:r>
            <a:r>
              <a:rPr lang="en-US" baseline="0" dirty="0" smtClean="0">
                <a:ea typeface="ＭＳ Ｐゴシック" pitchFamily="34" charset="-128"/>
              </a:rPr>
              <a:t> minutes going through the website offerings and </a:t>
            </a:r>
            <a:r>
              <a:rPr lang="en-US" baseline="0" dirty="0" err="1" smtClean="0">
                <a:ea typeface="ＭＳ Ｐゴシック" pitchFamily="34" charset="-128"/>
              </a:rPr>
              <a:t>generationOn</a:t>
            </a:r>
            <a:r>
              <a:rPr lang="en-US" baseline="0" dirty="0" smtClean="0">
                <a:ea typeface="ＭＳ Ｐゴシック" pitchFamily="34" charset="-128"/>
              </a:rPr>
              <a:t> Clubs</a:t>
            </a:r>
            <a:endParaRPr 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A373DA04-28F4-469C-AF4D-75E8F7189F90}" type="slidenum">
              <a:rPr lang="en-US" smtClean="0">
                <a:ea typeface="ＭＳ Ｐゴシック" pitchFamily="34" charset="-128"/>
              </a:rPr>
              <a:pPr/>
              <a:t>16</a:t>
            </a:fld>
            <a:endParaRPr lang="en-US" smtClean="0">
              <a:ea typeface="ＭＳ Ｐゴシック" pitchFamily="34" charset="-128"/>
            </a:endParaRPr>
          </a:p>
        </p:txBody>
      </p:sp>
    </p:spTree>
    <p:extLst>
      <p:ext uri="{BB962C8B-B14F-4D97-AF65-F5344CB8AC3E}">
        <p14:creationId xmlns:p14="http://schemas.microsoft.com/office/powerpoint/2010/main" val="252103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A373DA04-28F4-469C-AF4D-75E8F7189F90}" type="slidenum">
              <a:rPr lang="en-US" smtClean="0">
                <a:ea typeface="ＭＳ Ｐゴシック" pitchFamily="34" charset="-128"/>
              </a:rPr>
              <a:pPr/>
              <a:t>17</a:t>
            </a:fld>
            <a:endParaRPr lang="en-US" smtClean="0">
              <a:ea typeface="ＭＳ Ｐゴシック" pitchFamily="34" charset="-128"/>
            </a:endParaRPr>
          </a:p>
        </p:txBody>
      </p:sp>
    </p:spTree>
    <p:extLst>
      <p:ext uri="{BB962C8B-B14F-4D97-AF65-F5344CB8AC3E}">
        <p14:creationId xmlns:p14="http://schemas.microsoft.com/office/powerpoint/2010/main" val="253060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ea typeface="ＭＳ Ｐゴシック" pitchFamily="34" charset="-128"/>
              </a:rPr>
              <a:t>– </a:t>
            </a:r>
          </a:p>
          <a:p>
            <a:pPr eaLnBrk="1" hangingPunct="1"/>
            <a:endParaRPr lang="en-US" smtClean="0">
              <a:ea typeface="ＭＳ Ｐゴシック" pitchFamily="34" charset="-128"/>
            </a:endParaRPr>
          </a:p>
          <a:p>
            <a:pPr eaLnBrk="1" hangingPunct="1"/>
            <a:r>
              <a:rPr lang="en-US" smtClean="0">
                <a:ea typeface="ＭＳ Ｐゴシック" pitchFamily="34" charset="-128"/>
              </a:rPr>
              <a:t>Learning to Give, the curriculum division of generationOn can help you access lessons to support the academic learning of your service-learning experience. We have over 1600 lessons on our site, and all lessons are aligned with state and common core standards. And they all promote responsible citizenship and taking action for the common good. We show you here the ways you can search for lessons. </a:t>
            </a:r>
          </a:p>
          <a:p>
            <a:pPr eaLnBrk="1" hangingPunct="1"/>
            <a:endParaRPr lang="en-US" smtClean="0">
              <a:ea typeface="ＭＳ Ｐゴシック" pitchFamily="34" charset="-128"/>
            </a:endParaRPr>
          </a:p>
          <a:p>
            <a:pPr eaLnBrk="1" hangingPunct="1"/>
            <a:r>
              <a:rPr lang="en-US" smtClean="0">
                <a:ea typeface="ＭＳ Ｐゴシック" pitchFamily="34" charset="-128"/>
              </a:rPr>
              <a:t>All of our lessons are based on a K-12 philanthropy framework with themes that teach youth about our civil society and democracy, rights and responsibilities, the diversity of needs and ways to address them, the history of philanthropy, and the benefits to themselves and others of giving their time, talent and treasure for the common good. </a:t>
            </a:r>
            <a:endParaRPr lang="en-US" b="1" smtClean="0">
              <a:ea typeface="ＭＳ Ｐゴシック" pitchFamily="34"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12327372-74DD-4EDC-9282-C8B542D56A30}" type="slidenum">
              <a:rPr lang="en-US" smtClean="0">
                <a:ea typeface="ＭＳ Ｐゴシック" pitchFamily="34" charset="-128"/>
              </a:rPr>
              <a:pPr/>
              <a:t>18</a:t>
            </a:fld>
            <a:endParaRPr lang="en-US" smtClean="0">
              <a:ea typeface="ＭＳ Ｐゴシック" pitchFamily="34" charset="-128"/>
            </a:endParaRPr>
          </a:p>
        </p:txBody>
      </p:sp>
    </p:spTree>
    <p:extLst>
      <p:ext uri="{BB962C8B-B14F-4D97-AF65-F5344CB8AC3E}">
        <p14:creationId xmlns:p14="http://schemas.microsoft.com/office/powerpoint/2010/main" val="368109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 speaks about the mini-grants and the application process – 5 minutes</a:t>
            </a:r>
            <a:endParaRPr lang="en-US" dirty="0"/>
          </a:p>
        </p:txBody>
      </p:sp>
      <p:sp>
        <p:nvSpPr>
          <p:cNvPr id="4" name="Slide Number Placeholder 3"/>
          <p:cNvSpPr>
            <a:spLocks noGrp="1"/>
          </p:cNvSpPr>
          <p:nvPr>
            <p:ph type="sldNum" sz="quarter" idx="10"/>
          </p:nvPr>
        </p:nvSpPr>
        <p:spPr/>
        <p:txBody>
          <a:bodyPr/>
          <a:lstStyle/>
          <a:p>
            <a:fld id="{B33F46E9-2BFE-47F3-ACD3-DA938AB6E614}" type="slidenum">
              <a:rPr lang="en-US" smtClean="0"/>
              <a:pPr/>
              <a:t>23</a:t>
            </a:fld>
            <a:endParaRPr lang="en-US"/>
          </a:p>
        </p:txBody>
      </p:sp>
    </p:spTree>
    <p:extLst>
      <p:ext uri="{BB962C8B-B14F-4D97-AF65-F5344CB8AC3E}">
        <p14:creationId xmlns:p14="http://schemas.microsoft.com/office/powerpoint/2010/main" val="213947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Joan wraps up the session – questions and thank </a:t>
            </a:r>
            <a:r>
              <a:rPr lang="en-US" dirty="0" err="1" smtClean="0">
                <a:ea typeface="ＭＳ Ｐゴシック" pitchFamily="34" charset="-128"/>
              </a:rPr>
              <a:t>yous</a:t>
            </a:r>
            <a:endParaRPr lang="en-US" dirty="0"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E3522CC0-85D8-4271-9C1F-53F3E0313210}" type="slidenum">
              <a:rPr lang="en-US" smtClean="0">
                <a:ea typeface="ＭＳ Ｐゴシック" pitchFamily="34" charset="-128"/>
              </a:rPr>
              <a:pPr/>
              <a:t>37</a:t>
            </a:fld>
            <a:endParaRPr lang="en-US" smtClean="0">
              <a:ea typeface="ＭＳ Ｐゴシック" pitchFamily="34" charset="-128"/>
            </a:endParaRPr>
          </a:p>
        </p:txBody>
      </p:sp>
    </p:spTree>
    <p:extLst>
      <p:ext uri="{BB962C8B-B14F-4D97-AF65-F5344CB8AC3E}">
        <p14:creationId xmlns:p14="http://schemas.microsoft.com/office/powerpoint/2010/main" val="253054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1C8968-1FEB-45AD-9907-DC32EF71CEB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205920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C8968-1FEB-45AD-9907-DC32EF71CEB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202468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C8968-1FEB-45AD-9907-DC32EF71CEB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146203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C8968-1FEB-45AD-9907-DC32EF71CEB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194210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C8968-1FEB-45AD-9907-DC32EF71CEB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186467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1C8968-1FEB-45AD-9907-DC32EF71CEB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131468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1C8968-1FEB-45AD-9907-DC32EF71CEBE}"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186343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1C8968-1FEB-45AD-9907-DC32EF71CEBE}"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149580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C8968-1FEB-45AD-9907-DC32EF71CEBE}"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2855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C8968-1FEB-45AD-9907-DC32EF71CEB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8776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C8968-1FEB-45AD-9907-DC32EF71CEB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EEFD-8120-4BBC-A257-ECAB74DEBA78}" type="slidenum">
              <a:rPr lang="en-US" smtClean="0"/>
              <a:t>‹#›</a:t>
            </a:fld>
            <a:endParaRPr lang="en-US"/>
          </a:p>
        </p:txBody>
      </p:sp>
    </p:spTree>
    <p:extLst>
      <p:ext uri="{BB962C8B-B14F-4D97-AF65-F5344CB8AC3E}">
        <p14:creationId xmlns:p14="http://schemas.microsoft.com/office/powerpoint/2010/main" val="68696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C8968-1FEB-45AD-9907-DC32EF71CEBE}" type="datetimeFigureOut">
              <a:rPr lang="en-US" smtClean="0"/>
              <a:t>6/12/2017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6EEFD-8120-4BBC-A257-ECAB74DEBA78}" type="slidenum">
              <a:rPr lang="en-US" smtClean="0"/>
              <a:t>‹#›</a:t>
            </a:fld>
            <a:endParaRPr lang="en-US"/>
          </a:p>
        </p:txBody>
      </p:sp>
    </p:spTree>
    <p:extLst>
      <p:ext uri="{BB962C8B-B14F-4D97-AF65-F5344CB8AC3E}">
        <p14:creationId xmlns:p14="http://schemas.microsoft.com/office/powerpoint/2010/main" val="119052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generationon.org/educators/lessons-resources/ipar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enerationo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hyperlink" Target="http://www.learningtogive.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learningtogive.org/" TargetMode="External"/><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8.jpeg"/><Relationship Id="rId4" Type="http://schemas.openxmlformats.org/officeDocument/2006/relationships/hyperlink" Target="http://www.generationon.or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generationon.org/educators/programs/schools-program/registration" TargetMode="External"/><Relationship Id="rId3" Type="http://schemas.openxmlformats.org/officeDocument/2006/relationships/hyperlink" Target="http://generationon.org/educators/lessons-resources/iparde" TargetMode="External"/><Relationship Id="rId7" Type="http://schemas.openxmlformats.org/officeDocument/2006/relationships/hyperlink" Target="http://generationon.org/educators/track-share/about-service-learning-tracker" TargetMode="External"/><Relationship Id="rId12" Type="http://schemas.openxmlformats.org/officeDocument/2006/relationships/comments" Target="../comments/comment4.xml"/><Relationship Id="rId2" Type="http://schemas.openxmlformats.org/officeDocument/2006/relationships/hyperlink" Target="http://www.generationon.org/" TargetMode="External"/><Relationship Id="rId1" Type="http://schemas.openxmlformats.org/officeDocument/2006/relationships/slideLayout" Target="../slideLayouts/slideLayout2.xml"/><Relationship Id="rId6" Type="http://schemas.openxmlformats.org/officeDocument/2006/relationships/hyperlink" Target="http://www.generationon.org/teens/resources/65-ways-make-difference" TargetMode="External"/><Relationship Id="rId11" Type="http://schemas.openxmlformats.org/officeDocument/2006/relationships/image" Target="../media/image2.jpg"/><Relationship Id="rId5" Type="http://schemas.openxmlformats.org/officeDocument/2006/relationships/hyperlink" Target="http://www.generationon.org/teens/resources/do-your-own-thing-guide" TargetMode="External"/><Relationship Id="rId10" Type="http://schemas.openxmlformats.org/officeDocument/2006/relationships/image" Target="../media/image19.jpeg"/><Relationship Id="rId4" Type="http://schemas.openxmlformats.org/officeDocument/2006/relationships/hyperlink" Target="http://www.generationon.org/teens/projects" TargetMode="External"/><Relationship Id="rId9" Type="http://schemas.openxmlformats.org/officeDocument/2006/relationships/hyperlink" Target="http://generationon.org/about/programs-resources/club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generationOn@iasp.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birmingham@union.k12.in.us" TargetMode="External"/><Relationship Id="rId5" Type="http://schemas.openxmlformats.org/officeDocument/2006/relationships/hyperlink" Target="mailto:dshort@warrick.k12.in.us" TargetMode="External"/><Relationship Id="rId4" Type="http://schemas.openxmlformats.org/officeDocument/2006/relationships/hyperlink" Target="mailto:bethsmithgenonin@iasp.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learningtogive.org/"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www.learningtogive.org/get-started/calendar/september" TargetMode="External"/><Relationship Id="rId2" Type="http://schemas.openxmlformats.org/officeDocument/2006/relationships/hyperlink" Target="http://www.learningtogive.org/get-started/calendar"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generationon.org/"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mailto:generationOn@iasp.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25.jpe"/></Relationships>
</file>

<file path=ppt/slides/_rels/slide24.xml.rels><?xml version="1.0" encoding="UTF-8" standalone="yes"?>
<Relationships xmlns="http://schemas.openxmlformats.org/package/2006/relationships"><Relationship Id="rId3" Type="http://schemas.openxmlformats.org/officeDocument/2006/relationships/hyperlink" Target="http://www.generationon.org/clubs" TargetMode="External"/><Relationship Id="rId2" Type="http://schemas.openxmlformats.org/officeDocument/2006/relationships/image" Target="../media/image26.jpe"/><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27.jpe"/></Relationships>
</file>

<file path=ppt/slides/_rels/slide25.xml.rels><?xml version="1.0" encoding="UTF-8" standalone="yes"?>
<Relationships xmlns="http://schemas.openxmlformats.org/package/2006/relationships"><Relationship Id="rId3" Type="http://schemas.openxmlformats.org/officeDocument/2006/relationships/hyperlink" Target="https://www.learningtogive.org/units/what-respect-means-me" TargetMode="External"/><Relationship Id="rId2" Type="http://schemas.openxmlformats.org/officeDocument/2006/relationships/hyperlink" Target="http://www.learningtogive.org/units/philanthropic-literature/everyone-special"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www.learningtogive.org/units/stand-and-deliver-justice-and-diversity-10th-grade" TargetMode="External"/><Relationship Id="rId2" Type="http://schemas.openxmlformats.org/officeDocument/2006/relationships/hyperlink" Target="http://www.learningtogive.org/units/setting-stage-service-learning-relationships/center-stage-focus-mentally-andor-physically"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learningtogive.org/resources/disability-awareness"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learningtogive.org/cours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earningtogive.org/" TargetMode="External"/><Relationship Id="rId2" Type="http://schemas.openxmlformats.org/officeDocument/2006/relationships/hyperlink" Target="http://www.generationon.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hyperlink" Target="https://www.youtube.com/watch?v=RQwPb6OW0G4&amp;list=PLCU2ffYkjU78dh8Ws0zBXUpSf_-xNlNxl&amp;index=12" TargetMode="External"/><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generation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60.jpeg"/><Relationship Id="rId4" Type="http://schemas.openxmlformats.org/officeDocument/2006/relationships/hyperlink" Target="mailto:bethsmithgenonin@iasp.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2602435"/>
          </a:xfrm>
        </p:spPr>
        <p:txBody>
          <a:bodyPr>
            <a:normAutofit/>
          </a:bodyPr>
          <a:lstStyle/>
          <a:p>
            <a:r>
              <a:rPr lang="en-US" sz="3200" dirty="0">
                <a:solidFill>
                  <a:srgbClr val="00B050"/>
                </a:solidFill>
                <a:latin typeface="Arial Black" pitchFamily="34" charset="0"/>
              </a:rPr>
              <a:t>generationOn Indiana </a:t>
            </a:r>
          </a:p>
        </p:txBody>
      </p:sp>
      <p:sp>
        <p:nvSpPr>
          <p:cNvPr id="3" name="Subtitle 2"/>
          <p:cNvSpPr>
            <a:spLocks noGrp="1"/>
          </p:cNvSpPr>
          <p:nvPr>
            <p:ph type="subTitle" idx="1"/>
          </p:nvPr>
        </p:nvSpPr>
        <p:spPr>
          <a:xfrm>
            <a:off x="1100051" y="3515932"/>
            <a:ext cx="10058400" cy="3026536"/>
          </a:xfrm>
        </p:spPr>
        <p:txBody>
          <a:bodyPr>
            <a:normAutofit/>
          </a:bodyPr>
          <a:lstStyle/>
          <a:p>
            <a:r>
              <a:rPr lang="en-US" sz="3200" b="1" dirty="0">
                <a:latin typeface="Arial" pitchFamily="34" charset="0"/>
                <a:cs typeface="Arial" pitchFamily="34" charset="0"/>
              </a:rPr>
              <a:t> </a:t>
            </a:r>
            <a:r>
              <a:rPr lang="en-US" sz="3200" b="1" dirty="0" smtClean="0">
                <a:solidFill>
                  <a:srgbClr val="FF0000"/>
                </a:solidFill>
                <a:latin typeface="Arial" pitchFamily="34" charset="0"/>
                <a:cs typeface="Arial" pitchFamily="34" charset="0"/>
              </a:rPr>
              <a:t>Developing Social/Emotional Skills Through Service-Learning</a:t>
            </a:r>
            <a:endParaRPr lang="en-US" b="1" dirty="0">
              <a:solidFill>
                <a:srgbClr val="FF0000"/>
              </a:solidFill>
              <a:latin typeface="Arial" pitchFamily="34" charset="0"/>
              <a:cs typeface="Arial" pitchFamily="34" charset="0"/>
            </a:endParaRPr>
          </a:p>
          <a:p>
            <a:endParaRPr lang="en-US" sz="3200" b="1" dirty="0">
              <a:latin typeface="Arial" pitchFamily="34" charset="0"/>
              <a:cs typeface="Arial" pitchFamily="34" charset="0"/>
            </a:endParaRPr>
          </a:p>
          <a:p>
            <a:r>
              <a:rPr lang="en-US" b="1" dirty="0">
                <a:solidFill>
                  <a:srgbClr val="0070C0"/>
                </a:solidFill>
                <a:latin typeface="Arial" pitchFamily="34" charset="0"/>
                <a:cs typeface="Arial" pitchFamily="34" charset="0"/>
              </a:rPr>
              <a:t>Presented </a:t>
            </a:r>
            <a:r>
              <a:rPr lang="en-US" b="1" dirty="0" smtClean="0">
                <a:solidFill>
                  <a:srgbClr val="0070C0"/>
                </a:solidFill>
                <a:latin typeface="Arial" pitchFamily="34" charset="0"/>
                <a:cs typeface="Arial" pitchFamily="34" charset="0"/>
              </a:rPr>
              <a:t>by </a:t>
            </a:r>
            <a:r>
              <a:rPr lang="en-US" b="1" dirty="0" smtClean="0">
                <a:solidFill>
                  <a:srgbClr val="FF3399"/>
                </a:solidFill>
                <a:latin typeface="Arial" pitchFamily="34" charset="0"/>
                <a:cs typeface="Arial" pitchFamily="34" charset="0"/>
              </a:rPr>
              <a:t>Beth </a:t>
            </a:r>
            <a:r>
              <a:rPr lang="en-US" b="1" dirty="0">
                <a:solidFill>
                  <a:srgbClr val="FF3399"/>
                </a:solidFill>
                <a:latin typeface="Arial" pitchFamily="34" charset="0"/>
                <a:cs typeface="Arial" pitchFamily="34" charset="0"/>
              </a:rPr>
              <a:t>Smith – genOn IN School Consultant </a:t>
            </a:r>
            <a:endParaRPr lang="en-US" b="1" dirty="0" smtClean="0">
              <a:solidFill>
                <a:srgbClr val="FF3399"/>
              </a:solidFill>
              <a:latin typeface="Arial" pitchFamily="34" charset="0"/>
              <a:cs typeface="Arial" pitchFamily="34" charset="0"/>
            </a:endParaRPr>
          </a:p>
          <a:p>
            <a:r>
              <a:rPr lang="en-US" b="1" smtClean="0">
                <a:solidFill>
                  <a:srgbClr val="0070C0"/>
                </a:solidFill>
                <a:latin typeface="Arial" pitchFamily="34" charset="0"/>
                <a:cs typeface="Arial" pitchFamily="34" charset="0"/>
              </a:rPr>
              <a:t> </a:t>
            </a:r>
            <a:r>
              <a:rPr lang="en-US" b="1" dirty="0">
                <a:solidFill>
                  <a:srgbClr val="0070C0"/>
                </a:solidFill>
                <a:latin typeface="Arial" pitchFamily="34" charset="0"/>
                <a:cs typeface="Arial" pitchFamily="34" charset="0"/>
              </a:rPr>
              <a:t>Joan </a:t>
            </a:r>
            <a:r>
              <a:rPr lang="en-US" b="1" dirty="0" err="1">
                <a:solidFill>
                  <a:srgbClr val="0070C0"/>
                </a:solidFill>
                <a:latin typeface="Arial" pitchFamily="34" charset="0"/>
                <a:cs typeface="Arial" pitchFamily="34" charset="0"/>
              </a:rPr>
              <a:t>Belschwender</a:t>
            </a:r>
            <a:r>
              <a:rPr lang="en-US" b="1" dirty="0">
                <a:solidFill>
                  <a:srgbClr val="0070C0"/>
                </a:solidFill>
                <a:latin typeface="Arial" pitchFamily="34" charset="0"/>
                <a:cs typeface="Arial" pitchFamily="34" charset="0"/>
              </a:rPr>
              <a:t> – Director </a:t>
            </a:r>
            <a:r>
              <a:rPr lang="en-US" b="1" dirty="0" err="1">
                <a:solidFill>
                  <a:srgbClr val="0070C0"/>
                </a:solidFill>
                <a:latin typeface="Arial" pitchFamily="34" charset="0"/>
                <a:cs typeface="Arial" pitchFamily="34" charset="0"/>
              </a:rPr>
              <a:t>genOn</a:t>
            </a:r>
            <a:r>
              <a:rPr lang="en-US" b="1" dirty="0">
                <a:solidFill>
                  <a:srgbClr val="0070C0"/>
                </a:solidFill>
                <a:latin typeface="Arial" pitchFamily="34" charset="0"/>
                <a:cs typeface="Arial" pitchFamily="34" charset="0"/>
              </a:rPr>
              <a:t> IN</a:t>
            </a:r>
          </a:p>
          <a:p>
            <a:endParaRPr lang="en-US" b="1" dirty="0">
              <a:solidFill>
                <a:srgbClr val="FF3399"/>
              </a:solidFill>
              <a:latin typeface="Arial" pitchFamily="34" charset="0"/>
              <a:cs typeface="Arial" pitchFamily="34" charset="0"/>
            </a:endParaRPr>
          </a:p>
        </p:txBody>
      </p:sp>
      <p:pic>
        <p:nvPicPr>
          <p:cNvPr id="1028" name="Picture 4" descr="P:\generation On\Logos\LTG_logo_CMYK (2) 5-18-15.jpg"/>
          <p:cNvPicPr>
            <a:picLocks noChangeAspect="1" noChangeArrowheads="1"/>
          </p:cNvPicPr>
          <p:nvPr/>
        </p:nvPicPr>
        <p:blipFill>
          <a:blip r:embed="rId2"/>
          <a:srcRect/>
          <a:stretch>
            <a:fillRect/>
          </a:stretch>
        </p:blipFill>
        <p:spPr bwMode="auto">
          <a:xfrm>
            <a:off x="530386" y="400091"/>
            <a:ext cx="2861208" cy="1973142"/>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381" y="400090"/>
            <a:ext cx="2457001" cy="21060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778" y="274622"/>
            <a:ext cx="3957404" cy="2098611"/>
          </a:xfrm>
          <a:prstGeom prst="rect">
            <a:avLst/>
          </a:prstGeom>
        </p:spPr>
      </p:pic>
    </p:spTree>
    <p:extLst>
      <p:ext uri="{BB962C8B-B14F-4D97-AF65-F5344CB8AC3E}">
        <p14:creationId xmlns:p14="http://schemas.microsoft.com/office/powerpoint/2010/main" val="2396823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Service-Learning and Functional Skills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solidFill>
                  <a:srgbClr val="7030A0"/>
                </a:solidFill>
              </a:rPr>
              <a:t>Service Learning supports all of the key components of a functional curriculum:  home, self help, employment, recreation, community involvement, health, and functional academics</a:t>
            </a:r>
          </a:p>
          <a:p>
            <a:r>
              <a:rPr lang="en-US" dirty="0" smtClean="0">
                <a:solidFill>
                  <a:srgbClr val="0070C0"/>
                </a:solidFill>
              </a:rPr>
              <a:t>Students practice and improve skills of collaboration, organization, planning, and implementation</a:t>
            </a:r>
          </a:p>
          <a:p>
            <a:r>
              <a:rPr lang="en-US" dirty="0" smtClean="0">
                <a:solidFill>
                  <a:srgbClr val="FF3399"/>
                </a:solidFill>
              </a:rPr>
              <a:t>Reinforces social interaction in a generalized setting</a:t>
            </a:r>
          </a:p>
          <a:p>
            <a:r>
              <a:rPr lang="en-US" dirty="0" smtClean="0">
                <a:solidFill>
                  <a:srgbClr val="FF6600"/>
                </a:solidFill>
              </a:rPr>
              <a:t>Utilizes community-based instruction in a natural way</a:t>
            </a:r>
          </a:p>
          <a:p>
            <a:r>
              <a:rPr lang="en-US" dirty="0" smtClean="0">
                <a:solidFill>
                  <a:srgbClr val="00B050"/>
                </a:solidFill>
              </a:rPr>
              <a:t>Teaches financial literacy: funding and budgeting, etc.</a:t>
            </a:r>
            <a:endParaRPr lang="en-US"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516" y="5576888"/>
            <a:ext cx="3800475" cy="1200150"/>
          </a:xfrm>
          <a:prstGeom prst="rect">
            <a:avLst/>
          </a:prstGeom>
        </p:spPr>
      </p:pic>
    </p:spTree>
    <p:extLst>
      <p:ext uri="{BB962C8B-B14F-4D97-AF65-F5344CB8AC3E}">
        <p14:creationId xmlns:p14="http://schemas.microsoft.com/office/powerpoint/2010/main" val="3478268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10000"/>
                  </a:schemeClr>
                </a:solidFill>
              </a:rPr>
              <a:t>Transition Assessment and</a:t>
            </a:r>
            <a:br>
              <a:rPr lang="en-US" b="1" dirty="0" smtClean="0">
                <a:solidFill>
                  <a:schemeClr val="bg2">
                    <a:lumMod val="10000"/>
                  </a:schemeClr>
                </a:solidFill>
              </a:rPr>
            </a:br>
            <a:r>
              <a:rPr lang="en-US" b="1" dirty="0" smtClean="0">
                <a:solidFill>
                  <a:schemeClr val="bg2">
                    <a:lumMod val="10000"/>
                  </a:schemeClr>
                </a:solidFill>
              </a:rPr>
              <a:t> Preparation</a:t>
            </a:r>
            <a:endParaRPr lang="en-US" b="1" dirty="0">
              <a:solidFill>
                <a:schemeClr val="bg2">
                  <a:lumMod val="10000"/>
                </a:schemeClr>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Service-learning provides:</a:t>
            </a:r>
          </a:p>
          <a:p>
            <a:r>
              <a:rPr lang="en-US" dirty="0" smtClean="0">
                <a:solidFill>
                  <a:srgbClr val="0070C0"/>
                </a:solidFill>
              </a:rPr>
              <a:t>Opportunities for students to explore and identify interests</a:t>
            </a:r>
          </a:p>
          <a:p>
            <a:r>
              <a:rPr lang="en-US" dirty="0" smtClean="0">
                <a:solidFill>
                  <a:srgbClr val="00B050"/>
                </a:solidFill>
              </a:rPr>
              <a:t>Informal and formal assessments of students in a natural setting</a:t>
            </a:r>
          </a:p>
          <a:p>
            <a:r>
              <a:rPr lang="en-US" dirty="0" smtClean="0">
                <a:solidFill>
                  <a:srgbClr val="7030A0"/>
                </a:solidFill>
              </a:rPr>
              <a:t>Opportunities to develop work knowledge and skills</a:t>
            </a:r>
          </a:p>
          <a:p>
            <a:r>
              <a:rPr lang="en-US" dirty="0" smtClean="0">
                <a:solidFill>
                  <a:srgbClr val="FF3399"/>
                </a:solidFill>
              </a:rPr>
              <a:t>Opportunities to develop and practice functional life skills</a:t>
            </a:r>
          </a:p>
          <a:p>
            <a:r>
              <a:rPr lang="en-US" dirty="0" smtClean="0">
                <a:solidFill>
                  <a:srgbClr val="0099CC"/>
                </a:solidFill>
              </a:rPr>
              <a:t>Opportunities to develop social skills</a:t>
            </a:r>
          </a:p>
          <a:p>
            <a:r>
              <a:rPr lang="en-US" dirty="0" smtClean="0">
                <a:solidFill>
                  <a:srgbClr val="FF6600"/>
                </a:solidFill>
              </a:rPr>
              <a:t>Students are involved in their community in a positive way and have </a:t>
            </a:r>
            <a:r>
              <a:rPr lang="en-US" dirty="0" err="1" smtClean="0">
                <a:solidFill>
                  <a:srgbClr val="FF6600"/>
                </a:solidFill>
              </a:rPr>
              <a:t>opportunites</a:t>
            </a:r>
            <a:r>
              <a:rPr lang="en-US" dirty="0" smtClean="0">
                <a:solidFill>
                  <a:srgbClr val="FF6600"/>
                </a:solidFill>
              </a:rPr>
              <a:t> to generalize acquired skills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758" y="156368"/>
            <a:ext cx="3972940" cy="2092157"/>
          </a:xfrm>
          <a:prstGeom prst="rect">
            <a:avLst/>
          </a:prstGeom>
        </p:spPr>
      </p:pic>
    </p:spTree>
    <p:extLst>
      <p:ext uri="{BB962C8B-B14F-4D97-AF65-F5344CB8AC3E}">
        <p14:creationId xmlns:p14="http://schemas.microsoft.com/office/powerpoint/2010/main" val="79383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Social/Emotional Behaviors Addressed Through Service-Learning</a:t>
            </a:r>
            <a:endParaRPr lang="en-US" b="1" dirty="0">
              <a:solidFill>
                <a:srgbClr val="00B050"/>
              </a:solidFill>
            </a:endParaRPr>
          </a:p>
        </p:txBody>
      </p:sp>
      <p:sp>
        <p:nvSpPr>
          <p:cNvPr id="4" name="Text Placeholder 3"/>
          <p:cNvSpPr>
            <a:spLocks noGrp="1"/>
          </p:cNvSpPr>
          <p:nvPr>
            <p:ph type="body" idx="1"/>
          </p:nvPr>
        </p:nvSpPr>
        <p:spPr>
          <a:xfrm>
            <a:off x="839788" y="1681163"/>
            <a:ext cx="5157787" cy="45719"/>
          </a:xfrm>
        </p:spPr>
        <p:txBody>
          <a:bodyPr>
            <a:normAutofit fontScale="25000" lnSpcReduction="20000"/>
          </a:bodyPr>
          <a:lstStyle/>
          <a:p>
            <a:endParaRPr lang="en-US" dirty="0"/>
          </a:p>
        </p:txBody>
      </p:sp>
      <p:sp>
        <p:nvSpPr>
          <p:cNvPr id="3" name="Content Placeholder 2"/>
          <p:cNvSpPr>
            <a:spLocks noGrp="1"/>
          </p:cNvSpPr>
          <p:nvPr>
            <p:ph sz="half" idx="2"/>
          </p:nvPr>
        </p:nvSpPr>
        <p:spPr/>
        <p:txBody>
          <a:bodyPr>
            <a:normAutofit fontScale="62500" lnSpcReduction="20000"/>
          </a:bodyPr>
          <a:lstStyle/>
          <a:p>
            <a:r>
              <a:rPr lang="en-US" dirty="0">
                <a:solidFill>
                  <a:srgbClr val="FF0000"/>
                </a:solidFill>
              </a:rPr>
              <a:t>Adjusting to environmental </a:t>
            </a:r>
            <a:r>
              <a:rPr lang="en-US" dirty="0" smtClean="0">
                <a:solidFill>
                  <a:srgbClr val="FF0000"/>
                </a:solidFill>
              </a:rPr>
              <a:t>changes</a:t>
            </a:r>
          </a:p>
          <a:p>
            <a:r>
              <a:rPr lang="en-US" dirty="0" smtClean="0">
                <a:solidFill>
                  <a:srgbClr val="FF0000"/>
                </a:solidFill>
              </a:rPr>
              <a:t> </a:t>
            </a:r>
            <a:r>
              <a:rPr lang="en-US" dirty="0">
                <a:solidFill>
                  <a:srgbClr val="FF0000"/>
                </a:solidFill>
              </a:rPr>
              <a:t>Peer interaction </a:t>
            </a:r>
            <a:endParaRPr lang="en-US" dirty="0" smtClean="0">
              <a:solidFill>
                <a:srgbClr val="FF0000"/>
              </a:solidFill>
            </a:endParaRPr>
          </a:p>
          <a:p>
            <a:r>
              <a:rPr lang="en-US" dirty="0" smtClean="0">
                <a:solidFill>
                  <a:srgbClr val="FF0000"/>
                </a:solidFill>
              </a:rPr>
              <a:t>Handing </a:t>
            </a:r>
            <a:r>
              <a:rPr lang="en-US" dirty="0">
                <a:solidFill>
                  <a:srgbClr val="FF0000"/>
                </a:solidFill>
              </a:rPr>
              <a:t>of new </a:t>
            </a:r>
            <a:r>
              <a:rPr lang="en-US" dirty="0" smtClean="0">
                <a:solidFill>
                  <a:srgbClr val="FF0000"/>
                </a:solidFill>
              </a:rPr>
              <a:t>situations</a:t>
            </a:r>
          </a:p>
          <a:p>
            <a:r>
              <a:rPr lang="en-US" dirty="0" smtClean="0">
                <a:solidFill>
                  <a:srgbClr val="FF0000"/>
                </a:solidFill>
              </a:rPr>
              <a:t> </a:t>
            </a:r>
            <a:r>
              <a:rPr lang="en-US" dirty="0">
                <a:solidFill>
                  <a:srgbClr val="FF0000"/>
                </a:solidFill>
              </a:rPr>
              <a:t>Involvement in per group </a:t>
            </a:r>
            <a:r>
              <a:rPr lang="en-US" dirty="0" smtClean="0">
                <a:solidFill>
                  <a:srgbClr val="FF0000"/>
                </a:solidFill>
              </a:rPr>
              <a:t>activities</a:t>
            </a:r>
          </a:p>
          <a:p>
            <a:r>
              <a:rPr lang="en-US" dirty="0" smtClean="0">
                <a:solidFill>
                  <a:srgbClr val="FF0000"/>
                </a:solidFill>
              </a:rPr>
              <a:t> </a:t>
            </a:r>
            <a:r>
              <a:rPr lang="en-US" dirty="0">
                <a:solidFill>
                  <a:srgbClr val="FF0000"/>
                </a:solidFill>
              </a:rPr>
              <a:t>Recognition of emotions </a:t>
            </a:r>
            <a:endParaRPr lang="en-US" dirty="0" smtClean="0">
              <a:solidFill>
                <a:srgbClr val="FF0000"/>
              </a:solidFill>
            </a:endParaRPr>
          </a:p>
          <a:p>
            <a:r>
              <a:rPr lang="en-US" dirty="0" smtClean="0">
                <a:solidFill>
                  <a:srgbClr val="FF0000"/>
                </a:solidFill>
              </a:rPr>
              <a:t>Physical self-control</a:t>
            </a:r>
          </a:p>
          <a:p>
            <a:r>
              <a:rPr lang="en-US" dirty="0" smtClean="0">
                <a:solidFill>
                  <a:srgbClr val="FF0000"/>
                </a:solidFill>
              </a:rPr>
              <a:t> </a:t>
            </a:r>
            <a:r>
              <a:rPr lang="en-US" dirty="0">
                <a:solidFill>
                  <a:srgbClr val="FF0000"/>
                </a:solidFill>
              </a:rPr>
              <a:t>Coping with frustration </a:t>
            </a:r>
            <a:endParaRPr lang="en-US" dirty="0" smtClean="0">
              <a:solidFill>
                <a:srgbClr val="FF0000"/>
              </a:solidFill>
            </a:endParaRPr>
          </a:p>
          <a:p>
            <a:r>
              <a:rPr lang="en-US" dirty="0" smtClean="0">
                <a:solidFill>
                  <a:srgbClr val="FF0000"/>
                </a:solidFill>
              </a:rPr>
              <a:t>Self-assertion </a:t>
            </a:r>
          </a:p>
          <a:p>
            <a:r>
              <a:rPr lang="en-US" dirty="0" smtClean="0">
                <a:solidFill>
                  <a:srgbClr val="FF0000"/>
                </a:solidFill>
              </a:rPr>
              <a:t>Understanding </a:t>
            </a:r>
            <a:r>
              <a:rPr lang="en-US" dirty="0">
                <a:solidFill>
                  <a:srgbClr val="FF0000"/>
                </a:solidFill>
              </a:rPr>
              <a:t>strengths and </a:t>
            </a:r>
            <a:r>
              <a:rPr lang="en-US" dirty="0" smtClean="0">
                <a:solidFill>
                  <a:srgbClr val="FF0000"/>
                </a:solidFill>
              </a:rPr>
              <a:t>weaknesses</a:t>
            </a:r>
          </a:p>
          <a:p>
            <a:r>
              <a:rPr lang="en-US" dirty="0" smtClean="0">
                <a:solidFill>
                  <a:srgbClr val="FF0000"/>
                </a:solidFill>
              </a:rPr>
              <a:t> </a:t>
            </a:r>
            <a:r>
              <a:rPr lang="en-US" dirty="0">
                <a:solidFill>
                  <a:srgbClr val="FF0000"/>
                </a:solidFill>
              </a:rPr>
              <a:t>Demonstration of trust </a:t>
            </a:r>
            <a:endParaRPr lang="en-US" dirty="0" smtClean="0">
              <a:solidFill>
                <a:srgbClr val="FF0000"/>
              </a:solidFill>
            </a:endParaRPr>
          </a:p>
          <a:p>
            <a:r>
              <a:rPr lang="en-US" dirty="0" smtClean="0">
                <a:solidFill>
                  <a:srgbClr val="FF0000"/>
                </a:solidFill>
              </a:rPr>
              <a:t>Self-awareness</a:t>
            </a:r>
          </a:p>
        </p:txBody>
      </p:sp>
      <p:sp>
        <p:nvSpPr>
          <p:cNvPr id="5" name="Text Placeholder 4"/>
          <p:cNvSpPr>
            <a:spLocks noGrp="1"/>
          </p:cNvSpPr>
          <p:nvPr>
            <p:ph type="body" sz="quarter" idx="3"/>
          </p:nvPr>
        </p:nvSpPr>
        <p:spPr>
          <a:xfrm>
            <a:off x="6172200" y="1681163"/>
            <a:ext cx="5183188" cy="45719"/>
          </a:xfrm>
        </p:spPr>
        <p:txBody>
          <a:bodyPr>
            <a:normAutofit fontScale="25000" lnSpcReduction="20000"/>
          </a:bodyPr>
          <a:lstStyle/>
          <a:p>
            <a:endParaRPr lang="en-US" dirty="0"/>
          </a:p>
        </p:txBody>
      </p:sp>
      <p:sp>
        <p:nvSpPr>
          <p:cNvPr id="6" name="Content Placeholder 5"/>
          <p:cNvSpPr>
            <a:spLocks noGrp="1"/>
          </p:cNvSpPr>
          <p:nvPr>
            <p:ph sz="quarter" idx="4"/>
          </p:nvPr>
        </p:nvSpPr>
        <p:spPr/>
        <p:txBody>
          <a:bodyPr>
            <a:normAutofit/>
          </a:bodyPr>
          <a:lstStyle/>
          <a:p>
            <a:r>
              <a:rPr lang="en-US" sz="1900" dirty="0"/>
              <a:t> </a:t>
            </a:r>
            <a:r>
              <a:rPr lang="en-US" sz="1900" dirty="0">
                <a:solidFill>
                  <a:srgbClr val="0070C0"/>
                </a:solidFill>
              </a:rPr>
              <a:t>Verbal </a:t>
            </a:r>
            <a:r>
              <a:rPr lang="en-US" sz="1900" dirty="0" smtClean="0">
                <a:solidFill>
                  <a:srgbClr val="0070C0"/>
                </a:solidFill>
              </a:rPr>
              <a:t>introductions</a:t>
            </a:r>
          </a:p>
          <a:p>
            <a:r>
              <a:rPr lang="en-US" sz="1900" dirty="0" smtClean="0">
                <a:solidFill>
                  <a:srgbClr val="0070C0"/>
                </a:solidFill>
              </a:rPr>
              <a:t> </a:t>
            </a:r>
            <a:r>
              <a:rPr lang="en-US" sz="1900" dirty="0">
                <a:solidFill>
                  <a:srgbClr val="0070C0"/>
                </a:solidFill>
              </a:rPr>
              <a:t>Accepting consequences of </a:t>
            </a:r>
            <a:r>
              <a:rPr lang="en-US" sz="1900" dirty="0" smtClean="0">
                <a:solidFill>
                  <a:srgbClr val="0070C0"/>
                </a:solidFill>
              </a:rPr>
              <a:t>actions</a:t>
            </a:r>
          </a:p>
          <a:p>
            <a:r>
              <a:rPr lang="en-US" sz="1900" dirty="0" smtClean="0">
                <a:solidFill>
                  <a:srgbClr val="0070C0"/>
                </a:solidFill>
              </a:rPr>
              <a:t> </a:t>
            </a:r>
            <a:r>
              <a:rPr lang="en-US" sz="1900" dirty="0">
                <a:solidFill>
                  <a:srgbClr val="0070C0"/>
                </a:solidFill>
              </a:rPr>
              <a:t>Giving </a:t>
            </a:r>
            <a:r>
              <a:rPr lang="en-US" sz="1900" dirty="0" smtClean="0">
                <a:solidFill>
                  <a:srgbClr val="0070C0"/>
                </a:solidFill>
              </a:rPr>
              <a:t>assistance</a:t>
            </a:r>
          </a:p>
          <a:p>
            <a:r>
              <a:rPr lang="en-US" sz="1900" dirty="0" smtClean="0">
                <a:solidFill>
                  <a:srgbClr val="0070C0"/>
                </a:solidFill>
              </a:rPr>
              <a:t> </a:t>
            </a:r>
            <a:r>
              <a:rPr lang="en-US" sz="1900" dirty="0">
                <a:solidFill>
                  <a:srgbClr val="0070C0"/>
                </a:solidFill>
              </a:rPr>
              <a:t>Appropriate </a:t>
            </a:r>
            <a:r>
              <a:rPr lang="en-US" sz="1900" dirty="0" smtClean="0">
                <a:solidFill>
                  <a:srgbClr val="0070C0"/>
                </a:solidFill>
              </a:rPr>
              <a:t>Attention</a:t>
            </a:r>
          </a:p>
          <a:p>
            <a:r>
              <a:rPr lang="en-US" sz="1900" dirty="0" smtClean="0">
                <a:solidFill>
                  <a:srgbClr val="0070C0"/>
                </a:solidFill>
              </a:rPr>
              <a:t> Coping </a:t>
            </a:r>
            <a:r>
              <a:rPr lang="en-US" sz="1900" dirty="0">
                <a:solidFill>
                  <a:srgbClr val="0070C0"/>
                </a:solidFill>
              </a:rPr>
              <a:t>with demands of a variety of settings </a:t>
            </a:r>
            <a:endParaRPr lang="en-US" sz="1900" dirty="0" smtClean="0">
              <a:solidFill>
                <a:srgbClr val="0070C0"/>
              </a:solidFill>
            </a:endParaRPr>
          </a:p>
          <a:p>
            <a:r>
              <a:rPr lang="en-US" sz="1900" dirty="0" smtClean="0">
                <a:solidFill>
                  <a:srgbClr val="0070C0"/>
                </a:solidFill>
              </a:rPr>
              <a:t>Working </a:t>
            </a:r>
            <a:r>
              <a:rPr lang="en-US" sz="1900" dirty="0">
                <a:solidFill>
                  <a:srgbClr val="0070C0"/>
                </a:solidFill>
              </a:rPr>
              <a:t>in a group on a common goal </a:t>
            </a:r>
            <a:endParaRPr lang="en-US" sz="1900" dirty="0" smtClean="0">
              <a:solidFill>
                <a:srgbClr val="0070C0"/>
              </a:solidFill>
            </a:endParaRPr>
          </a:p>
          <a:p>
            <a:r>
              <a:rPr lang="en-US" sz="1900" dirty="0" smtClean="0">
                <a:solidFill>
                  <a:srgbClr val="0070C0"/>
                </a:solidFill>
              </a:rPr>
              <a:t>Independent </a:t>
            </a:r>
            <a:r>
              <a:rPr lang="en-US" sz="1900" dirty="0">
                <a:solidFill>
                  <a:srgbClr val="0070C0"/>
                </a:solidFill>
              </a:rPr>
              <a:t>task </a:t>
            </a:r>
            <a:r>
              <a:rPr lang="en-US" sz="1900" dirty="0" smtClean="0">
                <a:solidFill>
                  <a:srgbClr val="0070C0"/>
                </a:solidFill>
              </a:rPr>
              <a:t>completion</a:t>
            </a:r>
          </a:p>
          <a:p>
            <a:r>
              <a:rPr lang="en-US" sz="1900" dirty="0" smtClean="0">
                <a:solidFill>
                  <a:srgbClr val="0070C0"/>
                </a:solidFill>
              </a:rPr>
              <a:t> </a:t>
            </a:r>
            <a:r>
              <a:rPr lang="en-US" sz="1900" dirty="0">
                <a:solidFill>
                  <a:srgbClr val="0070C0"/>
                </a:solidFill>
              </a:rPr>
              <a:t>Accepting assistance from others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1309" y="153883"/>
            <a:ext cx="2143125" cy="2143125"/>
          </a:xfrm>
          <a:prstGeom prst="rect">
            <a:avLst/>
          </a:prstGeom>
        </p:spPr>
      </p:pic>
    </p:spTree>
    <p:extLst>
      <p:ext uri="{BB962C8B-B14F-4D97-AF65-F5344CB8AC3E}">
        <p14:creationId xmlns:p14="http://schemas.microsoft.com/office/powerpoint/2010/main" val="219481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Social/Emotional Behaviors (continued)</a:t>
            </a:r>
            <a:endParaRPr lang="en-US" b="1" dirty="0">
              <a:solidFill>
                <a:srgbClr val="00B050"/>
              </a:solidFill>
            </a:endParaRPr>
          </a:p>
        </p:txBody>
      </p:sp>
      <p:sp>
        <p:nvSpPr>
          <p:cNvPr id="7" name="Text Placeholder 6"/>
          <p:cNvSpPr>
            <a:spLocks noGrp="1"/>
          </p:cNvSpPr>
          <p:nvPr>
            <p:ph type="body" idx="1"/>
          </p:nvPr>
        </p:nvSpPr>
        <p:spPr>
          <a:xfrm>
            <a:off x="839788" y="1681163"/>
            <a:ext cx="5157787" cy="45719"/>
          </a:xfrm>
        </p:spPr>
        <p:txBody>
          <a:bodyPr>
            <a:normAutofit fontScale="25000" lnSpcReduction="20000"/>
          </a:bodyPr>
          <a:lstStyle/>
          <a:p>
            <a:endParaRPr lang="en-US" dirty="0"/>
          </a:p>
        </p:txBody>
      </p:sp>
      <p:sp>
        <p:nvSpPr>
          <p:cNvPr id="3" name="Content Placeholder 2"/>
          <p:cNvSpPr>
            <a:spLocks noGrp="1"/>
          </p:cNvSpPr>
          <p:nvPr>
            <p:ph sz="half" idx="2"/>
          </p:nvPr>
        </p:nvSpPr>
        <p:spPr/>
        <p:txBody>
          <a:bodyPr>
            <a:noAutofit/>
          </a:bodyPr>
          <a:lstStyle/>
          <a:p>
            <a:r>
              <a:rPr lang="en-US" sz="1600" dirty="0">
                <a:solidFill>
                  <a:srgbClr val="FA2E4B"/>
                </a:solidFill>
              </a:rPr>
              <a:t>Self-esteem </a:t>
            </a:r>
            <a:endParaRPr lang="en-US" sz="1600" dirty="0" smtClean="0">
              <a:solidFill>
                <a:srgbClr val="FA2E4B"/>
              </a:solidFill>
            </a:endParaRPr>
          </a:p>
          <a:p>
            <a:r>
              <a:rPr lang="en-US" sz="1600" dirty="0" smtClean="0">
                <a:solidFill>
                  <a:srgbClr val="FA2E4B"/>
                </a:solidFill>
              </a:rPr>
              <a:t>Greetings </a:t>
            </a:r>
          </a:p>
          <a:p>
            <a:r>
              <a:rPr lang="en-US" sz="1600" dirty="0" smtClean="0">
                <a:solidFill>
                  <a:srgbClr val="FA2E4B"/>
                </a:solidFill>
              </a:rPr>
              <a:t>Self-confidence</a:t>
            </a:r>
          </a:p>
          <a:p>
            <a:r>
              <a:rPr lang="en-US" sz="1600" dirty="0" smtClean="0">
                <a:solidFill>
                  <a:srgbClr val="FA2E4B"/>
                </a:solidFill>
              </a:rPr>
              <a:t> </a:t>
            </a:r>
            <a:r>
              <a:rPr lang="en-US" sz="1600" dirty="0">
                <a:solidFill>
                  <a:srgbClr val="FA2E4B"/>
                </a:solidFill>
              </a:rPr>
              <a:t>Turn </a:t>
            </a:r>
            <a:r>
              <a:rPr lang="en-US" sz="1600" dirty="0" smtClean="0">
                <a:solidFill>
                  <a:srgbClr val="FA2E4B"/>
                </a:solidFill>
              </a:rPr>
              <a:t>taking</a:t>
            </a:r>
          </a:p>
          <a:p>
            <a:r>
              <a:rPr lang="en-US" sz="1600" dirty="0" smtClean="0">
                <a:solidFill>
                  <a:srgbClr val="FA2E4B"/>
                </a:solidFill>
              </a:rPr>
              <a:t> </a:t>
            </a:r>
            <a:r>
              <a:rPr lang="en-US" sz="1600" dirty="0">
                <a:solidFill>
                  <a:srgbClr val="FA2E4B"/>
                </a:solidFill>
              </a:rPr>
              <a:t>Acceptance of defeat </a:t>
            </a:r>
            <a:endParaRPr lang="en-US" sz="1600" dirty="0" smtClean="0">
              <a:solidFill>
                <a:srgbClr val="FA2E4B"/>
              </a:solidFill>
            </a:endParaRPr>
          </a:p>
          <a:p>
            <a:r>
              <a:rPr lang="en-US" sz="1600" dirty="0" smtClean="0">
                <a:solidFill>
                  <a:srgbClr val="FA2E4B"/>
                </a:solidFill>
              </a:rPr>
              <a:t>Sharing </a:t>
            </a:r>
            <a:r>
              <a:rPr lang="en-US" sz="1600" dirty="0">
                <a:solidFill>
                  <a:srgbClr val="FA2E4B"/>
                </a:solidFill>
              </a:rPr>
              <a:t>materials </a:t>
            </a:r>
            <a:endParaRPr lang="en-US" sz="1600" dirty="0" smtClean="0">
              <a:solidFill>
                <a:srgbClr val="FA2E4B"/>
              </a:solidFill>
            </a:endParaRPr>
          </a:p>
          <a:p>
            <a:r>
              <a:rPr lang="en-US" sz="1600" dirty="0" smtClean="0">
                <a:solidFill>
                  <a:srgbClr val="FA2E4B"/>
                </a:solidFill>
              </a:rPr>
              <a:t>Tolerating </a:t>
            </a:r>
            <a:r>
              <a:rPr lang="en-US" sz="1600" dirty="0">
                <a:solidFill>
                  <a:srgbClr val="FA2E4B"/>
                </a:solidFill>
              </a:rPr>
              <a:t>frustration </a:t>
            </a:r>
            <a:endParaRPr lang="en-US" sz="1600" dirty="0" smtClean="0">
              <a:solidFill>
                <a:srgbClr val="FA2E4B"/>
              </a:solidFill>
            </a:endParaRPr>
          </a:p>
          <a:p>
            <a:r>
              <a:rPr lang="en-US" sz="1600" dirty="0" smtClean="0">
                <a:solidFill>
                  <a:srgbClr val="FA2E4B"/>
                </a:solidFill>
              </a:rPr>
              <a:t>Initiating </a:t>
            </a:r>
            <a:r>
              <a:rPr lang="en-US" sz="1600" dirty="0">
                <a:solidFill>
                  <a:srgbClr val="FA2E4B"/>
                </a:solidFill>
              </a:rPr>
              <a:t>peer interaction </a:t>
            </a:r>
          </a:p>
          <a:p>
            <a:r>
              <a:rPr lang="en-US" sz="1600" dirty="0" smtClean="0">
                <a:solidFill>
                  <a:srgbClr val="FA2E4B"/>
                </a:solidFill>
              </a:rPr>
              <a:t>Pride </a:t>
            </a:r>
            <a:r>
              <a:rPr lang="en-US" sz="1600" dirty="0">
                <a:solidFill>
                  <a:srgbClr val="FA2E4B"/>
                </a:solidFill>
              </a:rPr>
              <a:t>in </a:t>
            </a:r>
            <a:r>
              <a:rPr lang="en-US" sz="1600" dirty="0" smtClean="0">
                <a:solidFill>
                  <a:srgbClr val="FA2E4B"/>
                </a:solidFill>
              </a:rPr>
              <a:t>accomplishment</a:t>
            </a:r>
          </a:p>
          <a:p>
            <a:r>
              <a:rPr lang="en-US" sz="1600" dirty="0" smtClean="0">
                <a:solidFill>
                  <a:srgbClr val="FA2E4B"/>
                </a:solidFill>
              </a:rPr>
              <a:t> </a:t>
            </a:r>
            <a:r>
              <a:rPr lang="en-US" sz="1600" dirty="0">
                <a:solidFill>
                  <a:srgbClr val="FA2E4B"/>
                </a:solidFill>
              </a:rPr>
              <a:t>Initiating adult interaction </a:t>
            </a:r>
            <a:endParaRPr lang="en-US" sz="1600" dirty="0" smtClean="0">
              <a:solidFill>
                <a:srgbClr val="FA2E4B"/>
              </a:solidFill>
            </a:endParaRPr>
          </a:p>
          <a:p>
            <a:r>
              <a:rPr lang="en-US" sz="1600" dirty="0" smtClean="0">
                <a:solidFill>
                  <a:srgbClr val="FA2E4B"/>
                </a:solidFill>
              </a:rPr>
              <a:t>Self-control</a:t>
            </a:r>
          </a:p>
        </p:txBody>
      </p:sp>
      <p:sp>
        <p:nvSpPr>
          <p:cNvPr id="8" name="Text Placeholder 7"/>
          <p:cNvSpPr>
            <a:spLocks noGrp="1"/>
          </p:cNvSpPr>
          <p:nvPr>
            <p:ph type="body" sz="quarter" idx="3"/>
          </p:nvPr>
        </p:nvSpPr>
        <p:spPr>
          <a:xfrm>
            <a:off x="6172200" y="1681163"/>
            <a:ext cx="5183188" cy="45719"/>
          </a:xfrm>
        </p:spPr>
        <p:txBody>
          <a:bodyPr>
            <a:normAutofit fontScale="25000" lnSpcReduction="20000"/>
          </a:bodyPr>
          <a:lstStyle/>
          <a:p>
            <a:endParaRPr lang="en-US" dirty="0"/>
          </a:p>
        </p:txBody>
      </p:sp>
      <p:sp>
        <p:nvSpPr>
          <p:cNvPr id="6" name="Content Placeholder 5"/>
          <p:cNvSpPr>
            <a:spLocks noGrp="1"/>
          </p:cNvSpPr>
          <p:nvPr>
            <p:ph sz="quarter" idx="4"/>
          </p:nvPr>
        </p:nvSpPr>
        <p:spPr/>
        <p:txBody>
          <a:bodyPr>
            <a:normAutofit/>
          </a:bodyPr>
          <a:lstStyle/>
          <a:p>
            <a:r>
              <a:rPr lang="en-US" sz="1700" dirty="0" smtClean="0">
                <a:solidFill>
                  <a:srgbClr val="7030A0"/>
                </a:solidFill>
              </a:rPr>
              <a:t>Eye Contact</a:t>
            </a:r>
          </a:p>
          <a:p>
            <a:r>
              <a:rPr lang="en-US" sz="1700" dirty="0" smtClean="0">
                <a:solidFill>
                  <a:srgbClr val="7030A0"/>
                </a:solidFill>
              </a:rPr>
              <a:t>Self-determination</a:t>
            </a:r>
          </a:p>
          <a:p>
            <a:r>
              <a:rPr lang="en-US" sz="1700" dirty="0" smtClean="0">
                <a:solidFill>
                  <a:srgbClr val="7030A0"/>
                </a:solidFill>
              </a:rPr>
              <a:t>Physical proximity</a:t>
            </a:r>
          </a:p>
          <a:p>
            <a:r>
              <a:rPr lang="en-US" sz="1700" dirty="0" smtClean="0">
                <a:solidFill>
                  <a:srgbClr val="7030A0"/>
                </a:solidFill>
              </a:rPr>
              <a:t>Self-advocacy</a:t>
            </a:r>
          </a:p>
          <a:p>
            <a:r>
              <a:rPr lang="en-US" sz="1700" dirty="0" smtClean="0">
                <a:solidFill>
                  <a:srgbClr val="7030A0"/>
                </a:solidFill>
              </a:rPr>
              <a:t>Facial Expressions</a:t>
            </a:r>
          </a:p>
          <a:p>
            <a:r>
              <a:rPr lang="en-US" sz="1700" dirty="0" smtClean="0">
                <a:solidFill>
                  <a:srgbClr val="7030A0"/>
                </a:solidFill>
              </a:rPr>
              <a:t>Courtesy</a:t>
            </a:r>
          </a:p>
          <a:p>
            <a:r>
              <a:rPr lang="en-US" sz="1700" dirty="0" smtClean="0">
                <a:solidFill>
                  <a:srgbClr val="7030A0"/>
                </a:solidFill>
              </a:rPr>
              <a:t>Compliance</a:t>
            </a:r>
          </a:p>
          <a:p>
            <a:r>
              <a:rPr lang="en-US" sz="1700" dirty="0" smtClean="0">
                <a:solidFill>
                  <a:srgbClr val="7030A0"/>
                </a:solidFill>
              </a:rPr>
              <a:t>Tact </a:t>
            </a:r>
          </a:p>
          <a:p>
            <a:r>
              <a:rPr lang="en-US" sz="1600" dirty="0" smtClean="0">
                <a:solidFill>
                  <a:srgbClr val="7030A0"/>
                </a:solidFill>
              </a:rPr>
              <a:t>Responsibility for own actions</a:t>
            </a:r>
            <a:endParaRPr lang="en-US" sz="1600" dirty="0">
              <a:solidFill>
                <a:srgbClr val="7030A0"/>
              </a:solidFill>
            </a:endParaRP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090" y="1970658"/>
            <a:ext cx="2938072" cy="3515741"/>
          </a:xfrm>
          <a:prstGeom prst="rect">
            <a:avLst/>
          </a:prstGeom>
        </p:spPr>
      </p:pic>
    </p:spTree>
    <p:extLst>
      <p:ext uri="{BB962C8B-B14F-4D97-AF65-F5344CB8AC3E}">
        <p14:creationId xmlns:p14="http://schemas.microsoft.com/office/powerpoint/2010/main" val="3646287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117600" y="1735015"/>
            <a:ext cx="10769600" cy="4970585"/>
          </a:xfrm>
        </p:spPr>
        <p:txBody>
          <a:bodyPr>
            <a:normAutofit/>
          </a:bodyPr>
          <a:lstStyle/>
          <a:p>
            <a:pPr algn="l" eaLnBrk="1" hangingPunct="1">
              <a:buFont typeface="Arial" charset="0"/>
              <a:buNone/>
            </a:pPr>
            <a:r>
              <a:rPr lang="en-US" sz="2000" b="1" dirty="0" smtClean="0">
                <a:solidFill>
                  <a:srgbClr val="FF0000"/>
                </a:solidFill>
                <a:latin typeface="Arial" charset="0"/>
                <a:ea typeface="ＭＳ Ｐゴシック" pitchFamily="34" charset="-128"/>
                <a:cs typeface="Arial" charset="0"/>
              </a:rPr>
              <a:t>The Six Steps of Service-Learning </a:t>
            </a:r>
          </a:p>
          <a:p>
            <a:pPr algn="l" eaLnBrk="1" hangingPunct="1">
              <a:buNone/>
            </a:pPr>
            <a:r>
              <a:rPr lang="en-US" sz="2000" b="1" dirty="0" smtClean="0">
                <a:latin typeface="Arial" charset="0"/>
                <a:ea typeface="ＭＳ Ｐゴシック" pitchFamily="34" charset="-128"/>
                <a:cs typeface="Arial" charset="0"/>
              </a:rPr>
              <a:t>Investigation:</a:t>
            </a:r>
            <a:r>
              <a:rPr lang="en-US" sz="2000" dirty="0" smtClean="0">
                <a:latin typeface="Arial" charset="0"/>
                <a:ea typeface="ＭＳ Ｐゴシック" pitchFamily="34" charset="-128"/>
                <a:cs typeface="Arial" charset="0"/>
              </a:rPr>
              <a:t> Matching student passions and community needs.</a:t>
            </a:r>
          </a:p>
          <a:p>
            <a:pPr algn="l" eaLnBrk="1" hangingPunct="1">
              <a:buNone/>
            </a:pPr>
            <a:r>
              <a:rPr lang="en-US" sz="2000" b="1" dirty="0" smtClean="0">
                <a:latin typeface="Arial" charset="0"/>
                <a:ea typeface="ＭＳ Ｐゴシック" pitchFamily="34" charset="-128"/>
                <a:cs typeface="Arial" charset="0"/>
              </a:rPr>
              <a:t>Preparation:</a:t>
            </a:r>
            <a:r>
              <a:rPr lang="en-US" sz="2000" dirty="0" smtClean="0">
                <a:latin typeface="Arial" charset="0"/>
                <a:ea typeface="ＭＳ Ｐゴシック" pitchFamily="34" charset="-128"/>
                <a:cs typeface="Arial" charset="0"/>
              </a:rPr>
              <a:t> Getting ready for service through learning.  </a:t>
            </a:r>
          </a:p>
          <a:p>
            <a:pPr algn="l" eaLnBrk="1" hangingPunct="1">
              <a:buNone/>
            </a:pPr>
            <a:r>
              <a:rPr lang="en-US" sz="2000" b="1" dirty="0" smtClean="0">
                <a:latin typeface="Arial" charset="0"/>
                <a:ea typeface="ＭＳ Ｐゴシック" pitchFamily="34" charset="-128"/>
                <a:cs typeface="Arial" charset="0"/>
              </a:rPr>
              <a:t>Action:</a:t>
            </a:r>
            <a:r>
              <a:rPr lang="en-US" sz="2000" dirty="0" smtClean="0">
                <a:latin typeface="Arial" charset="0"/>
                <a:ea typeface="ＭＳ Ｐゴシック" pitchFamily="34" charset="-128"/>
                <a:cs typeface="Arial" charset="0"/>
              </a:rPr>
              <a:t> Service – Direct, Indirect, Advocacy or Research</a:t>
            </a:r>
          </a:p>
          <a:p>
            <a:pPr algn="l" eaLnBrk="1" hangingPunct="1">
              <a:buNone/>
            </a:pPr>
            <a:r>
              <a:rPr lang="en-US" sz="2000" b="1" dirty="0" smtClean="0">
                <a:latin typeface="Arial" charset="0"/>
                <a:ea typeface="ＭＳ Ｐゴシック" pitchFamily="34" charset="-128"/>
                <a:cs typeface="Arial" charset="0"/>
              </a:rPr>
              <a:t>Reflection: </a:t>
            </a:r>
            <a:r>
              <a:rPr lang="en-US" sz="2000" dirty="0" smtClean="0">
                <a:latin typeface="Arial" charset="0"/>
                <a:ea typeface="ＭＳ Ｐゴシック" pitchFamily="34" charset="-128"/>
                <a:cs typeface="Arial" charset="0"/>
              </a:rPr>
              <a:t>Making meaning through multiple modes.</a:t>
            </a:r>
          </a:p>
          <a:p>
            <a:pPr lvl="1" algn="l" eaLnBrk="1" hangingPunct="1"/>
            <a:r>
              <a:rPr lang="en-US" sz="2000" dirty="0" smtClean="0">
                <a:latin typeface="Arial" charset="0"/>
                <a:ea typeface="ＭＳ Ｐゴシック" pitchFamily="34" charset="-128"/>
                <a:cs typeface="Arial" charset="0"/>
              </a:rPr>
              <a:t>Used throughout the process</a:t>
            </a:r>
          </a:p>
          <a:p>
            <a:pPr algn="l" eaLnBrk="1" hangingPunct="1">
              <a:buNone/>
            </a:pPr>
            <a:r>
              <a:rPr lang="en-US" sz="2000" b="1" dirty="0" smtClean="0">
                <a:latin typeface="Arial" charset="0"/>
                <a:ea typeface="ＭＳ Ｐゴシック" pitchFamily="34" charset="-128"/>
                <a:cs typeface="Arial" charset="0"/>
              </a:rPr>
              <a:t>Demonstration:</a:t>
            </a:r>
            <a:r>
              <a:rPr lang="en-US" sz="2000" dirty="0" smtClean="0">
                <a:latin typeface="Arial" charset="0"/>
                <a:ea typeface="ＭＳ Ｐゴシック" pitchFamily="34" charset="-128"/>
                <a:cs typeface="Arial" charset="0"/>
              </a:rPr>
              <a:t> Public display of the process and impact of service-learning.</a:t>
            </a:r>
          </a:p>
          <a:p>
            <a:pPr algn="l" eaLnBrk="1" hangingPunct="1">
              <a:buNone/>
            </a:pPr>
            <a:r>
              <a:rPr lang="en-US" sz="2000" b="1" dirty="0" smtClean="0">
                <a:latin typeface="Arial" charset="0"/>
                <a:ea typeface="ＭＳ Ｐゴシック" pitchFamily="34" charset="-128"/>
                <a:cs typeface="Arial" charset="0"/>
              </a:rPr>
              <a:t>Evaluation: </a:t>
            </a:r>
            <a:r>
              <a:rPr lang="en-US" sz="2000" dirty="0" smtClean="0">
                <a:latin typeface="Arial" charset="0"/>
                <a:ea typeface="ＭＳ Ｐゴシック" pitchFamily="34" charset="-128"/>
                <a:cs typeface="Arial" charset="0"/>
              </a:rPr>
              <a:t>Assessing students’ learning and service.</a:t>
            </a:r>
          </a:p>
          <a:p>
            <a:pPr lvl="1" algn="l" eaLnBrk="1" hangingPunct="1">
              <a:buFont typeface="Arial" charset="0"/>
              <a:buNone/>
            </a:pPr>
            <a:r>
              <a:rPr lang="en-US" sz="2000" dirty="0" smtClean="0">
                <a:latin typeface="Arial" charset="0"/>
                <a:ea typeface="ＭＳ Ｐゴシック" pitchFamily="34" charset="-128"/>
                <a:cs typeface="Arial" charset="0"/>
              </a:rPr>
              <a:t>There are professional development modules and documents on the website that explain these steps in detail. Downloadable and Printable templates to use with your students.  Log into your account to access this website page: </a:t>
            </a:r>
            <a:r>
              <a:rPr lang="en-US" sz="2000" dirty="0" smtClean="0">
                <a:solidFill>
                  <a:schemeClr val="tx1">
                    <a:lumMod val="50000"/>
                  </a:schemeClr>
                </a:solidFill>
                <a:latin typeface="Arial" charset="0"/>
                <a:ea typeface="ＭＳ Ｐゴシック" pitchFamily="34" charset="-128"/>
                <a:cs typeface="Arial" charset="0"/>
                <a:hlinkClick r:id="rId3"/>
              </a:rPr>
              <a:t>http://www.generationon.org/educators/lessons- resources/</a:t>
            </a:r>
            <a:r>
              <a:rPr lang="en-US" sz="2000" dirty="0" err="1" smtClean="0">
                <a:solidFill>
                  <a:schemeClr val="tx1">
                    <a:lumMod val="50000"/>
                  </a:schemeClr>
                </a:solidFill>
                <a:latin typeface="Arial" charset="0"/>
                <a:ea typeface="ＭＳ Ｐゴシック" pitchFamily="34" charset="-128"/>
                <a:cs typeface="Arial" charset="0"/>
                <a:hlinkClick r:id="rId3"/>
              </a:rPr>
              <a:t>iparde</a:t>
            </a:r>
            <a:r>
              <a:rPr lang="en-US" sz="2000" dirty="0" smtClean="0">
                <a:solidFill>
                  <a:schemeClr val="tx1">
                    <a:lumMod val="50000"/>
                  </a:schemeClr>
                </a:solidFill>
                <a:latin typeface="Arial" charset="0"/>
                <a:ea typeface="ＭＳ Ｐゴシック" pitchFamily="34" charset="-128"/>
                <a:cs typeface="Arial" charset="0"/>
                <a:hlinkClick r:id="rId3"/>
              </a:rPr>
              <a:t>  </a:t>
            </a:r>
            <a:endParaRPr lang="en-US" sz="2000" dirty="0" smtClean="0">
              <a:solidFill>
                <a:schemeClr val="tx1">
                  <a:lumMod val="50000"/>
                </a:schemeClr>
              </a:solidFill>
              <a:latin typeface="Arial" charset="0"/>
              <a:ea typeface="ＭＳ Ｐゴシック" pitchFamily="34" charset="-128"/>
              <a:cs typeface="Arial" charset="0"/>
            </a:endParaRPr>
          </a:p>
        </p:txBody>
      </p:sp>
      <p:sp>
        <p:nvSpPr>
          <p:cNvPr id="20483" name="Slide Number Placeholder 5"/>
          <p:cNvSpPr>
            <a:spLocks noGrp="1"/>
          </p:cNvSpPr>
          <p:nvPr>
            <p:ph type="sldNum" sz="quarter" idx="12"/>
          </p:nvPr>
        </p:nvSpPr>
        <p:spPr bwMode="auto">
          <a:xfrm>
            <a:off x="10972800" y="6330950"/>
            <a:ext cx="914400" cy="298450"/>
          </a:xfrm>
          <a:noFill/>
          <a:ln>
            <a:miter lim="800000"/>
            <a:headEnd/>
            <a:tailEnd/>
          </a:ln>
        </p:spPr>
        <p:txBody>
          <a:bodyPr/>
          <a:lstStyle/>
          <a:p>
            <a:pPr algn="r"/>
            <a:fld id="{4FB5BCC5-5172-4BAA-993C-BD380B7E1C2D}" type="slidenum">
              <a:rPr lang="en-US" sz="1000" smtClean="0">
                <a:latin typeface="Arial" charset="0"/>
                <a:ea typeface="ＭＳ Ｐゴシック" pitchFamily="34" charset="-128"/>
                <a:cs typeface="Arial" charset="0"/>
              </a:rPr>
              <a:pPr algn="r"/>
              <a:t>14</a:t>
            </a:fld>
            <a:endParaRPr lang="en-US" sz="1000" smtClean="0">
              <a:latin typeface="Arial" charset="0"/>
              <a:ea typeface="ＭＳ Ｐゴシック" pitchFamily="34" charset="-128"/>
              <a:cs typeface="Arial" charset="0"/>
            </a:endParaRPr>
          </a:p>
        </p:txBody>
      </p:sp>
      <p:pic>
        <p:nvPicPr>
          <p:cNvPr id="20484" name="Picture 5"/>
          <p:cNvPicPr>
            <a:picLocks noChangeAspect="1"/>
          </p:cNvPicPr>
          <p:nvPr/>
        </p:nvPicPr>
        <p:blipFill>
          <a:blip r:embed="rId4"/>
          <a:srcRect/>
          <a:stretch>
            <a:fillRect/>
          </a:stretch>
        </p:blipFill>
        <p:spPr bwMode="auto">
          <a:xfrm>
            <a:off x="1524000" y="228600"/>
            <a:ext cx="10143067" cy="1506415"/>
          </a:xfrm>
          <a:prstGeom prst="rect">
            <a:avLst/>
          </a:prstGeom>
          <a:noFill/>
          <a:ln w="9525">
            <a:noFill/>
            <a:miter lim="800000"/>
            <a:headEnd/>
            <a:tailEnd/>
          </a:ln>
        </p:spPr>
      </p:pic>
    </p:spTree>
    <p:extLst>
      <p:ext uri="{BB962C8B-B14F-4D97-AF65-F5344CB8AC3E}">
        <p14:creationId xmlns:p14="http://schemas.microsoft.com/office/powerpoint/2010/main" val="278621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2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2000"/>
                                        <p:tgtEl>
                                          <p:spTgt spid="143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339">
                                            <p:txEl>
                                              <p:pRg st="5" end="5"/>
                                            </p:txEl>
                                          </p:spTgt>
                                        </p:tgtEl>
                                        <p:attrNameLst>
                                          <p:attrName>style.visibility</p:attrName>
                                        </p:attrNameLst>
                                      </p:cBhvr>
                                      <p:to>
                                        <p:strVal val="visible"/>
                                      </p:to>
                                    </p:set>
                                    <p:animEffect transition="in" filter="fade">
                                      <p:cBhvr>
                                        <p:cTn id="30" dur="2000"/>
                                        <p:tgtEl>
                                          <p:spTgt spid="1433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animEffect transition="in" filter="fade">
                                      <p:cBhvr>
                                        <p:cTn id="35" dur="2000"/>
                                        <p:tgtEl>
                                          <p:spTgt spid="1433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339">
                                            <p:txEl>
                                              <p:pRg st="7" end="7"/>
                                            </p:txEl>
                                          </p:spTgt>
                                        </p:tgtEl>
                                        <p:attrNameLst>
                                          <p:attrName>style.visibility</p:attrName>
                                        </p:attrNameLst>
                                      </p:cBhvr>
                                      <p:to>
                                        <p:strVal val="visible"/>
                                      </p:to>
                                    </p:set>
                                    <p:animEffect transition="in" filter="fade">
                                      <p:cBhvr>
                                        <p:cTn id="40" dur="2000"/>
                                        <p:tgtEl>
                                          <p:spTgt spid="14339">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339">
                                            <p:txEl>
                                              <p:pRg st="8" end="8"/>
                                            </p:txEl>
                                          </p:spTgt>
                                        </p:tgtEl>
                                        <p:attrNameLst>
                                          <p:attrName>style.visibility</p:attrName>
                                        </p:attrNameLst>
                                      </p:cBhvr>
                                      <p:to>
                                        <p:strVal val="visible"/>
                                      </p:to>
                                    </p:set>
                                    <p:animEffect transition="in" filter="fade">
                                      <p:cBhvr>
                                        <p:cTn id="43" dur="2000"/>
                                        <p:tgtEl>
                                          <p:spTgt spid="1433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484"/>
                                        </p:tgtEl>
                                        <p:attrNameLst>
                                          <p:attrName>style.visibility</p:attrName>
                                        </p:attrNameLst>
                                      </p:cBhvr>
                                      <p:to>
                                        <p:strVal val="visible"/>
                                      </p:to>
                                    </p:set>
                                    <p:animEffect transition="in" filter="wipe(down)">
                                      <p:cBhvr>
                                        <p:cTn id="48"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Community Partners</a:t>
            </a:r>
            <a:endParaRPr lang="en-US" sz="6000" b="1"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002060"/>
                </a:solidFill>
              </a:rPr>
              <a:t>Assess your  current resources- who is already involved/invested</a:t>
            </a:r>
          </a:p>
          <a:p>
            <a:r>
              <a:rPr lang="en-US" dirty="0" smtClean="0">
                <a:solidFill>
                  <a:srgbClr val="FF0000"/>
                </a:solidFill>
              </a:rPr>
              <a:t>Look for additional resources and take the first step – reach out</a:t>
            </a:r>
          </a:p>
          <a:p>
            <a:r>
              <a:rPr lang="en-US" dirty="0" smtClean="0">
                <a:solidFill>
                  <a:srgbClr val="00B050"/>
                </a:solidFill>
              </a:rPr>
              <a:t>Look for long-term relationships and partnerships</a:t>
            </a:r>
          </a:p>
          <a:p>
            <a:r>
              <a:rPr lang="en-US" dirty="0" smtClean="0">
                <a:solidFill>
                  <a:srgbClr val="EF319E"/>
                </a:solidFill>
              </a:rPr>
              <a:t>Don’t count anyone out</a:t>
            </a:r>
          </a:p>
          <a:p>
            <a:r>
              <a:rPr lang="en-US" dirty="0" smtClean="0">
                <a:solidFill>
                  <a:srgbClr val="4015AB"/>
                </a:solidFill>
              </a:rPr>
              <a:t>Stress the benefits and the win/win scenario</a:t>
            </a:r>
          </a:p>
          <a:p>
            <a:r>
              <a:rPr lang="en-US" dirty="0" smtClean="0">
                <a:solidFill>
                  <a:srgbClr val="0070C0"/>
                </a:solidFill>
              </a:rPr>
              <a:t>Be creative and think outside of the box!</a:t>
            </a:r>
          </a:p>
          <a:p>
            <a:r>
              <a:rPr lang="en-US" sz="4000" b="1" dirty="0" smtClean="0">
                <a:solidFill>
                  <a:srgbClr val="FF0066"/>
                </a:solidFill>
              </a:rPr>
              <a:t>Engage students in outreach!</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837" y="4304714"/>
            <a:ext cx="4675163" cy="2152357"/>
          </a:xfrm>
          <a:prstGeom prst="rect">
            <a:avLst/>
          </a:prstGeom>
        </p:spPr>
      </p:pic>
    </p:spTree>
    <p:extLst>
      <p:ext uri="{BB962C8B-B14F-4D97-AF65-F5344CB8AC3E}">
        <p14:creationId xmlns:p14="http://schemas.microsoft.com/office/powerpoint/2010/main" val="405248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117600" y="187569"/>
            <a:ext cx="10464800" cy="586153"/>
          </a:xfrm>
        </p:spPr>
        <p:txBody>
          <a:bodyPr>
            <a:noAutofit/>
          </a:bodyPr>
          <a:lstStyle/>
          <a:p>
            <a:r>
              <a:rPr lang="en-US" sz="4000" dirty="0" err="1" smtClean="0">
                <a:solidFill>
                  <a:srgbClr val="92D050"/>
                </a:solidFill>
                <a:latin typeface="Arial" charset="0"/>
                <a:ea typeface="ＭＳ Ｐゴシック" pitchFamily="34" charset="-128"/>
                <a:cs typeface="Arial" charset="0"/>
              </a:rPr>
              <a:t>generationOn</a:t>
            </a:r>
            <a:r>
              <a:rPr lang="en-US" sz="4000" dirty="0" smtClean="0">
                <a:solidFill>
                  <a:srgbClr val="92D050"/>
                </a:solidFill>
                <a:latin typeface="Arial" charset="0"/>
                <a:ea typeface="ＭＳ Ｐゴシック" pitchFamily="34" charset="-128"/>
                <a:cs typeface="Arial" charset="0"/>
              </a:rPr>
              <a:t> website </a:t>
            </a:r>
          </a:p>
        </p:txBody>
      </p:sp>
      <p:sp>
        <p:nvSpPr>
          <p:cNvPr id="15363" name="Content Placeholder 2"/>
          <p:cNvSpPr>
            <a:spLocks noGrp="1"/>
          </p:cNvSpPr>
          <p:nvPr>
            <p:ph idx="1"/>
          </p:nvPr>
        </p:nvSpPr>
        <p:spPr>
          <a:xfrm>
            <a:off x="1491175" y="961292"/>
            <a:ext cx="10330376" cy="5636455"/>
          </a:xfrm>
        </p:spPr>
        <p:txBody>
          <a:bodyPr>
            <a:normAutofit fontScale="25000" lnSpcReduction="20000"/>
          </a:bodyPr>
          <a:lstStyle/>
          <a:p>
            <a:pPr>
              <a:buClr>
                <a:schemeClr val="tx2"/>
              </a:buClr>
              <a:buFont typeface="Arial" charset="0"/>
              <a:buNone/>
            </a:pPr>
            <a:endParaRPr lang="en-US" sz="2600" b="1" dirty="0" smtClean="0">
              <a:solidFill>
                <a:srgbClr val="0070C0"/>
              </a:solidFill>
              <a:latin typeface="Arial" charset="0"/>
              <a:ea typeface="ＭＳ Ｐゴシック" pitchFamily="34" charset="-128"/>
              <a:cs typeface="Arial" charset="0"/>
            </a:endParaRPr>
          </a:p>
          <a:p>
            <a:pPr>
              <a:buClr>
                <a:schemeClr val="tx2"/>
              </a:buClr>
              <a:buFont typeface="Arial" charset="0"/>
              <a:buNone/>
            </a:pPr>
            <a:endParaRPr lang="en-US" sz="11200" b="1" dirty="0" smtClean="0">
              <a:solidFill>
                <a:srgbClr val="0070C0"/>
              </a:solidFill>
              <a:latin typeface="Arial" charset="0"/>
              <a:ea typeface="ＭＳ Ｐゴシック" pitchFamily="34" charset="-128"/>
              <a:cs typeface="Arial" charset="0"/>
            </a:endParaRPr>
          </a:p>
          <a:p>
            <a:pPr>
              <a:buClr>
                <a:schemeClr val="tx2"/>
              </a:buClr>
              <a:buFont typeface="Arial" charset="0"/>
              <a:buNone/>
            </a:pPr>
            <a:endParaRPr lang="en-US" sz="11200" b="1" dirty="0">
              <a:solidFill>
                <a:srgbClr val="0070C0"/>
              </a:solidFill>
              <a:latin typeface="Arial" charset="0"/>
              <a:ea typeface="ＭＳ Ｐゴシック" pitchFamily="34" charset="-128"/>
              <a:cs typeface="Arial" charset="0"/>
            </a:endParaRPr>
          </a:p>
          <a:p>
            <a:pPr>
              <a:buClr>
                <a:schemeClr val="tx2"/>
              </a:buClr>
              <a:buFont typeface="Arial" charset="0"/>
              <a:buNone/>
            </a:pPr>
            <a:r>
              <a:rPr lang="en-US" sz="11200" b="1" dirty="0" err="1" smtClean="0">
                <a:solidFill>
                  <a:srgbClr val="0070C0"/>
                </a:solidFill>
                <a:latin typeface="Arial" charset="0"/>
                <a:ea typeface="ＭＳ Ｐゴシック" pitchFamily="34" charset="-128"/>
                <a:cs typeface="Arial" charset="0"/>
              </a:rPr>
              <a:t>generationOn</a:t>
            </a:r>
            <a:r>
              <a:rPr lang="en-US" sz="11200" b="1" dirty="0" smtClean="0">
                <a:latin typeface="Arial" charset="0"/>
                <a:ea typeface="ＭＳ Ｐゴシック" pitchFamily="34" charset="-128"/>
                <a:cs typeface="Arial" charset="0"/>
              </a:rPr>
              <a:t> </a:t>
            </a:r>
            <a:r>
              <a:rPr lang="en-US" sz="11200" dirty="0" smtClean="0">
                <a:solidFill>
                  <a:schemeClr val="tx1">
                    <a:lumMod val="50000"/>
                  </a:schemeClr>
                </a:solidFill>
                <a:latin typeface="Arial" charset="0"/>
                <a:ea typeface="ＭＳ Ｐゴシック" pitchFamily="34" charset="-128"/>
                <a:cs typeface="Arial" charset="0"/>
              </a:rPr>
              <a:t>is the Youth Division of Points of Light Enterprise,  which is    the world’s largest nonprofit focused on volunteerism and service. </a:t>
            </a:r>
            <a:endParaRPr lang="en-US" sz="7000" dirty="0" smtClean="0">
              <a:solidFill>
                <a:schemeClr val="tx1">
                  <a:lumMod val="50000"/>
                </a:schemeClr>
              </a:solidFill>
              <a:latin typeface="Arial" charset="0"/>
              <a:ea typeface="ＭＳ Ｐゴシック" pitchFamily="34" charset="-128"/>
              <a:cs typeface="Arial" charset="0"/>
            </a:endParaRPr>
          </a:p>
          <a:p>
            <a:pPr>
              <a:buClr>
                <a:schemeClr val="tx2"/>
              </a:buClr>
              <a:buFont typeface="Arial" charset="0"/>
              <a:buNone/>
            </a:pPr>
            <a:endParaRPr lang="en-US" sz="3400" dirty="0" smtClean="0">
              <a:solidFill>
                <a:schemeClr val="tx1">
                  <a:lumMod val="50000"/>
                </a:schemeClr>
              </a:solidFill>
              <a:latin typeface="Arial" charset="0"/>
              <a:ea typeface="ＭＳ Ｐゴシック" pitchFamily="34" charset="-128"/>
              <a:cs typeface="Arial" charset="0"/>
            </a:endParaRPr>
          </a:p>
          <a:p>
            <a:pPr>
              <a:buClr>
                <a:schemeClr val="tx2"/>
              </a:buClr>
              <a:buFont typeface="Arial" charset="0"/>
              <a:buNone/>
            </a:pPr>
            <a:r>
              <a:rPr lang="en-US" sz="11200" dirty="0" smtClean="0">
                <a:solidFill>
                  <a:schemeClr val="tx1">
                    <a:lumMod val="50000"/>
                  </a:schemeClr>
                </a:solidFill>
                <a:latin typeface="Arial" charset="0"/>
                <a:ea typeface="ＭＳ Ｐゴシック" pitchFamily="34" charset="-128"/>
                <a:cs typeface="Arial" charset="0"/>
              </a:rPr>
              <a:t> </a:t>
            </a:r>
            <a:r>
              <a:rPr lang="en-US" sz="11200" b="1" dirty="0" smtClean="0">
                <a:latin typeface="Arial" charset="0"/>
                <a:ea typeface="ＭＳ Ｐゴシック" pitchFamily="34" charset="-128"/>
                <a:cs typeface="Arial" charset="0"/>
                <a:hlinkClick r:id="rId3"/>
              </a:rPr>
              <a:t>www.generationOn.org</a:t>
            </a:r>
            <a:r>
              <a:rPr lang="en-US" sz="11200" b="1" dirty="0" smtClean="0">
                <a:latin typeface="Arial" charset="0"/>
                <a:ea typeface="ＭＳ Ｐゴシック" pitchFamily="34" charset="-128"/>
                <a:cs typeface="Arial" charset="0"/>
              </a:rPr>
              <a:t> </a:t>
            </a:r>
            <a:r>
              <a:rPr lang="en-US" sz="11200" dirty="0" smtClean="0">
                <a:latin typeface="Arial" charset="0"/>
                <a:ea typeface="ＭＳ Ｐゴシック" pitchFamily="34" charset="-128"/>
                <a:cs typeface="Arial" charset="0"/>
              </a:rPr>
              <a:t>– </a:t>
            </a:r>
            <a:r>
              <a:rPr lang="en-US" sz="11200" dirty="0" smtClean="0">
                <a:solidFill>
                  <a:schemeClr val="tx1">
                    <a:lumMod val="50000"/>
                  </a:schemeClr>
                </a:solidFill>
                <a:latin typeface="Arial" charset="0"/>
                <a:ea typeface="ＭＳ Ｐゴシック" pitchFamily="34" charset="-128"/>
                <a:cs typeface="Arial" charset="0"/>
              </a:rPr>
              <a:t>Free online service and service-learning resources for many audiences: Kids, Teens, </a:t>
            </a:r>
            <a:r>
              <a:rPr lang="en-US" sz="11200" b="1" dirty="0" smtClean="0">
                <a:solidFill>
                  <a:schemeClr val="tx1">
                    <a:lumMod val="50000"/>
                  </a:schemeClr>
                </a:solidFill>
                <a:latin typeface="Arial" charset="0"/>
                <a:ea typeface="ＭＳ Ｐゴシック" pitchFamily="34" charset="-128"/>
                <a:cs typeface="Arial" charset="0"/>
              </a:rPr>
              <a:t>Educators</a:t>
            </a:r>
            <a:r>
              <a:rPr lang="en-US" sz="11200" dirty="0" smtClean="0">
                <a:solidFill>
                  <a:schemeClr val="tx1">
                    <a:lumMod val="50000"/>
                  </a:schemeClr>
                </a:solidFill>
                <a:latin typeface="Arial" charset="0"/>
                <a:ea typeface="ＭＳ Ｐゴシック" pitchFamily="34" charset="-128"/>
                <a:cs typeface="Arial" charset="0"/>
              </a:rPr>
              <a:t>, Parents, Organizations, Clubs </a:t>
            </a:r>
            <a:endParaRPr lang="en-US" sz="11200" dirty="0">
              <a:solidFill>
                <a:schemeClr val="tx1">
                  <a:lumMod val="50000"/>
                </a:schemeClr>
              </a:solidFill>
              <a:latin typeface="Arial" charset="0"/>
              <a:ea typeface="ＭＳ Ｐゴシック" pitchFamily="34" charset="-128"/>
              <a:cs typeface="Arial" charset="0"/>
            </a:endParaRPr>
          </a:p>
          <a:p>
            <a:pPr>
              <a:buClr>
                <a:schemeClr val="tx2"/>
              </a:buClr>
              <a:buFont typeface="Arial" charset="0"/>
              <a:buNone/>
            </a:pPr>
            <a:endParaRPr lang="en-US" sz="11200" dirty="0" smtClean="0">
              <a:solidFill>
                <a:schemeClr val="tx1">
                  <a:lumMod val="50000"/>
                </a:schemeClr>
              </a:solidFill>
              <a:latin typeface="Arial" charset="0"/>
              <a:ea typeface="ＭＳ Ｐゴシック" pitchFamily="34" charset="-128"/>
              <a:cs typeface="Arial" charset="0"/>
            </a:endParaRPr>
          </a:p>
          <a:p>
            <a:pPr>
              <a:buClr>
                <a:schemeClr val="tx2"/>
              </a:buClr>
              <a:buFont typeface="Arial" charset="0"/>
              <a:buNone/>
            </a:pPr>
            <a:endParaRPr lang="en-US" sz="2600" dirty="0" smtClean="0">
              <a:solidFill>
                <a:schemeClr val="tx1">
                  <a:lumMod val="50000"/>
                </a:schemeClr>
              </a:solidFill>
              <a:latin typeface="Arial" charset="0"/>
              <a:ea typeface="ＭＳ Ｐゴシック" pitchFamily="34" charset="-128"/>
              <a:cs typeface="Arial" charset="0"/>
            </a:endParaRPr>
          </a:p>
          <a:p>
            <a:pPr>
              <a:buClr>
                <a:schemeClr val="tx2"/>
              </a:buClr>
              <a:buFont typeface="Arial" charset="0"/>
              <a:buNone/>
            </a:pPr>
            <a:r>
              <a:rPr lang="en-US" sz="2600" dirty="0" smtClean="0">
                <a:solidFill>
                  <a:schemeClr val="tx1">
                    <a:lumMod val="50000"/>
                  </a:schemeClr>
                </a:solidFill>
                <a:latin typeface="Arial" charset="0"/>
                <a:ea typeface="ＭＳ Ｐゴシック" pitchFamily="34" charset="-128"/>
                <a:cs typeface="Arial" charset="0"/>
              </a:rPr>
              <a:t> </a:t>
            </a:r>
            <a:r>
              <a:rPr lang="en-US" sz="9600" dirty="0">
                <a:solidFill>
                  <a:schemeClr val="tx1">
                    <a:lumMod val="50000"/>
                  </a:schemeClr>
                </a:solidFill>
                <a:latin typeface="Arial" charset="0"/>
                <a:ea typeface="ＭＳ Ｐゴシック" pitchFamily="34" charset="-128"/>
                <a:cs typeface="Arial" charset="0"/>
              </a:rPr>
              <a:t>The mission of </a:t>
            </a:r>
            <a:r>
              <a:rPr lang="en-US" sz="9600" b="1" dirty="0" err="1">
                <a:solidFill>
                  <a:schemeClr val="tx1">
                    <a:lumMod val="50000"/>
                  </a:schemeClr>
                </a:solidFill>
                <a:latin typeface="Arial" charset="0"/>
                <a:ea typeface="ＭＳ Ｐゴシック" pitchFamily="34" charset="-128"/>
                <a:cs typeface="Arial" charset="0"/>
              </a:rPr>
              <a:t>generationOn</a:t>
            </a:r>
            <a:r>
              <a:rPr lang="en-US" sz="9600" b="1" dirty="0">
                <a:solidFill>
                  <a:schemeClr val="tx1">
                    <a:lumMod val="50000"/>
                  </a:schemeClr>
                </a:solidFill>
                <a:latin typeface="Arial" charset="0"/>
                <a:ea typeface="ＭＳ Ｐゴシック" pitchFamily="34" charset="-128"/>
                <a:cs typeface="Arial" charset="0"/>
              </a:rPr>
              <a:t> </a:t>
            </a:r>
            <a:r>
              <a:rPr lang="en-US" sz="9600" dirty="0">
                <a:solidFill>
                  <a:schemeClr val="tx1">
                    <a:lumMod val="50000"/>
                  </a:schemeClr>
                </a:solidFill>
                <a:latin typeface="Arial" charset="0"/>
                <a:ea typeface="ＭＳ Ｐゴシック" pitchFamily="34" charset="-128"/>
                <a:cs typeface="Arial" charset="0"/>
              </a:rPr>
              <a:t>is to inspire, equip, and mobilize youth to take action that changes the world and themselves through service. –  </a:t>
            </a:r>
            <a:r>
              <a:rPr lang="en-US" sz="9600" dirty="0">
                <a:solidFill>
                  <a:schemeClr val="tx1">
                    <a:lumMod val="75000"/>
                  </a:schemeClr>
                </a:solidFill>
                <a:latin typeface="Arial" charset="0"/>
                <a:ea typeface="ＭＳ Ｐゴシック" pitchFamily="34" charset="-128"/>
                <a:cs typeface="Arial" charset="0"/>
              </a:rPr>
              <a:t>Overview handouts on </a:t>
            </a:r>
            <a:r>
              <a:rPr lang="en-US" sz="9600" dirty="0" err="1">
                <a:solidFill>
                  <a:schemeClr val="tx1">
                    <a:lumMod val="75000"/>
                  </a:schemeClr>
                </a:solidFill>
                <a:latin typeface="Arial" charset="0"/>
                <a:ea typeface="ＭＳ Ｐゴシック" pitchFamily="34" charset="-128"/>
                <a:cs typeface="Arial" charset="0"/>
              </a:rPr>
              <a:t>generationOn</a:t>
            </a:r>
            <a:r>
              <a:rPr lang="en-US" sz="9600" dirty="0">
                <a:solidFill>
                  <a:schemeClr val="tx1">
                    <a:lumMod val="75000"/>
                  </a:schemeClr>
                </a:solidFill>
                <a:latin typeface="Arial" charset="0"/>
                <a:ea typeface="ＭＳ Ｐゴシック" pitchFamily="34" charset="-128"/>
                <a:cs typeface="Arial" charset="0"/>
              </a:rPr>
              <a:t>, </a:t>
            </a:r>
            <a:r>
              <a:rPr lang="en-US" sz="9600" dirty="0" err="1">
                <a:solidFill>
                  <a:schemeClr val="tx1">
                    <a:lumMod val="75000"/>
                  </a:schemeClr>
                </a:solidFill>
                <a:latin typeface="Arial" charset="0"/>
                <a:ea typeface="ＭＳ Ｐゴシック" pitchFamily="34" charset="-128"/>
                <a:cs typeface="Arial" charset="0"/>
              </a:rPr>
              <a:t>generationOn</a:t>
            </a:r>
            <a:r>
              <a:rPr lang="en-US" sz="9600" dirty="0">
                <a:solidFill>
                  <a:schemeClr val="tx1">
                    <a:lumMod val="75000"/>
                  </a:schemeClr>
                </a:solidFill>
                <a:latin typeface="Arial" charset="0"/>
                <a:ea typeface="ＭＳ Ｐゴシック" pitchFamily="34" charset="-128"/>
                <a:cs typeface="Arial" charset="0"/>
              </a:rPr>
              <a:t> Schools, </a:t>
            </a:r>
            <a:r>
              <a:rPr lang="en-US" sz="9600" dirty="0" err="1">
                <a:solidFill>
                  <a:schemeClr val="tx1">
                    <a:lumMod val="75000"/>
                  </a:schemeClr>
                </a:solidFill>
                <a:latin typeface="Arial" charset="0"/>
                <a:ea typeface="ＭＳ Ｐゴシック" pitchFamily="34" charset="-128"/>
                <a:cs typeface="Arial" charset="0"/>
              </a:rPr>
              <a:t>genOn</a:t>
            </a:r>
            <a:r>
              <a:rPr lang="en-US" sz="9600" dirty="0">
                <a:solidFill>
                  <a:schemeClr val="tx1">
                    <a:lumMod val="75000"/>
                  </a:schemeClr>
                </a:solidFill>
                <a:latin typeface="Arial" charset="0"/>
                <a:ea typeface="ＭＳ Ｐゴシック" pitchFamily="34" charset="-128"/>
                <a:cs typeface="Arial" charset="0"/>
              </a:rPr>
              <a:t> Service Clubs, and Service-Learning Resources available.</a:t>
            </a:r>
          </a:p>
          <a:p>
            <a:pPr>
              <a:buClr>
                <a:schemeClr val="tx2"/>
              </a:buClr>
              <a:buFont typeface="Arial" charset="0"/>
              <a:buNone/>
            </a:pPr>
            <a:r>
              <a:rPr lang="en-US" sz="9600" dirty="0">
                <a:solidFill>
                  <a:schemeClr val="tx1">
                    <a:lumMod val="75000"/>
                  </a:schemeClr>
                </a:solidFill>
                <a:latin typeface="Arial" charset="0"/>
                <a:ea typeface="ＭＳ Ｐゴシック" pitchFamily="34" charset="-128"/>
                <a:cs typeface="Arial" charset="0"/>
              </a:rPr>
              <a:t> </a:t>
            </a:r>
          </a:p>
          <a:p>
            <a:pPr>
              <a:buClr>
                <a:schemeClr val="tx2"/>
              </a:buClr>
              <a:buFont typeface="Arial" charset="0"/>
              <a:buNone/>
            </a:pPr>
            <a:endParaRPr lang="en-US" sz="2600" dirty="0" smtClean="0">
              <a:solidFill>
                <a:schemeClr val="tx1">
                  <a:lumMod val="50000"/>
                </a:schemeClr>
              </a:solidFill>
              <a:latin typeface="Arial" charset="0"/>
              <a:ea typeface="ＭＳ Ｐゴシック" pitchFamily="34" charset="-128"/>
              <a:cs typeface="Arial" charset="0"/>
            </a:endParaRPr>
          </a:p>
          <a:p>
            <a:pPr>
              <a:buClr>
                <a:schemeClr val="tx2"/>
              </a:buClr>
              <a:buFont typeface="Arial" charset="0"/>
              <a:buNone/>
            </a:pPr>
            <a:r>
              <a:rPr lang="en-US" sz="2600" dirty="0">
                <a:latin typeface="Arial" charset="0"/>
                <a:ea typeface="ＭＳ Ｐゴシック" pitchFamily="34" charset="-128"/>
                <a:cs typeface="Arial" charset="0"/>
              </a:rPr>
              <a:t>	</a:t>
            </a:r>
            <a:endParaRPr lang="en-US" sz="2600" dirty="0" smtClean="0">
              <a:solidFill>
                <a:schemeClr val="tx1">
                  <a:lumMod val="50000"/>
                </a:schemeClr>
              </a:solidFill>
              <a:latin typeface="Arial" charset="0"/>
              <a:ea typeface="ＭＳ Ｐゴシック" pitchFamily="34" charset="-128"/>
              <a:cs typeface="Arial" charset="0"/>
            </a:endParaRPr>
          </a:p>
          <a:p>
            <a:pPr>
              <a:buClr>
                <a:schemeClr val="tx2"/>
              </a:buClr>
              <a:buFont typeface="Arial" charset="0"/>
              <a:buNone/>
            </a:pPr>
            <a:r>
              <a:rPr lang="en-US" sz="2600" dirty="0" smtClean="0">
                <a:latin typeface="Arial" charset="0"/>
                <a:ea typeface="ＭＳ Ｐゴシック" pitchFamily="34" charset="-128"/>
                <a:cs typeface="Arial" charset="0"/>
              </a:rPr>
              <a:t>	</a:t>
            </a:r>
            <a:endParaRPr lang="en-US" sz="2000" dirty="0" smtClean="0">
              <a:latin typeface="Arial" charset="0"/>
              <a:ea typeface="ＭＳ Ｐゴシック" pitchFamily="34" charset="-128"/>
              <a:cs typeface="Arial" charset="0"/>
            </a:endParaRPr>
          </a:p>
        </p:txBody>
      </p:sp>
      <p:pic>
        <p:nvPicPr>
          <p:cNvPr id="2050" name="Picture 2" descr="P:\generation On\Logos\generationOn062015.jpg"/>
          <p:cNvPicPr>
            <a:picLocks noChangeAspect="1" noChangeArrowheads="1"/>
          </p:cNvPicPr>
          <p:nvPr/>
        </p:nvPicPr>
        <p:blipFill>
          <a:blip r:embed="rId4"/>
          <a:srcRect/>
          <a:stretch>
            <a:fillRect/>
          </a:stretch>
        </p:blipFill>
        <p:spPr bwMode="auto">
          <a:xfrm>
            <a:off x="8379502" y="187569"/>
            <a:ext cx="2458387" cy="1716182"/>
          </a:xfrm>
          <a:prstGeom prst="rect">
            <a:avLst/>
          </a:prstGeom>
          <a:noFill/>
        </p:spPr>
      </p:pic>
    </p:spTree>
    <p:extLst>
      <p:ext uri="{BB962C8B-B14F-4D97-AF65-F5344CB8AC3E}">
        <p14:creationId xmlns:p14="http://schemas.microsoft.com/office/powerpoint/2010/main" val="1914855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37625" y="934701"/>
            <a:ext cx="10464800" cy="1986919"/>
          </a:xfrm>
        </p:spPr>
        <p:txBody>
          <a:bodyPr>
            <a:noAutofit/>
          </a:bodyPr>
          <a:lstStyle/>
          <a:p>
            <a:r>
              <a:rPr lang="en-US" sz="4000" dirty="0" smtClean="0">
                <a:solidFill>
                  <a:srgbClr val="92D050"/>
                </a:solidFill>
                <a:latin typeface="Arial" charset="0"/>
                <a:ea typeface="ＭＳ Ｐゴシック" pitchFamily="34" charset="-128"/>
                <a:cs typeface="Arial" charset="0"/>
              </a:rPr>
              <a:t>Learning to Give Website</a:t>
            </a:r>
          </a:p>
        </p:txBody>
      </p:sp>
      <p:pic>
        <p:nvPicPr>
          <p:cNvPr id="5" name="Content Placeholder 4" descr="P:\generation On\Logos\LTG_logo_CMYK062015.jpg"/>
          <p:cNvPicPr>
            <a:picLocks noGrp="1"/>
          </p:cNvPicPr>
          <p:nvPr>
            <p:ph idx="1"/>
          </p:nvPr>
        </p:nvPicPr>
        <p:blipFill>
          <a:blip r:embed="rId3" cstate="print"/>
          <a:srcRect/>
          <a:stretch>
            <a:fillRect/>
          </a:stretch>
        </p:blipFill>
        <p:spPr bwMode="auto">
          <a:xfrm>
            <a:off x="7170234" y="363186"/>
            <a:ext cx="3980033" cy="2123535"/>
          </a:xfrm>
          <a:prstGeom prst="rect">
            <a:avLst/>
          </a:prstGeom>
          <a:noFill/>
          <a:ln w="9525">
            <a:noFill/>
            <a:miter lim="800000"/>
            <a:headEnd/>
            <a:tailEnd/>
          </a:ln>
        </p:spPr>
      </p:pic>
      <p:sp>
        <p:nvSpPr>
          <p:cNvPr id="4" name="TextBox 3"/>
          <p:cNvSpPr txBox="1"/>
          <p:nvPr/>
        </p:nvSpPr>
        <p:spPr>
          <a:xfrm>
            <a:off x="337625" y="3291840"/>
            <a:ext cx="10564837" cy="3416320"/>
          </a:xfrm>
          <a:prstGeom prst="rect">
            <a:avLst/>
          </a:prstGeom>
          <a:noFill/>
        </p:spPr>
        <p:txBody>
          <a:bodyPr wrap="square" rtlCol="0">
            <a:spAutoFit/>
          </a:bodyPr>
          <a:lstStyle/>
          <a:p>
            <a:r>
              <a:rPr lang="en-US" sz="2400" b="1" dirty="0" smtClean="0">
                <a:solidFill>
                  <a:srgbClr val="002060"/>
                </a:solidFill>
              </a:rPr>
              <a:t>Philanthropy Education Lessons – Over 1700 teacher created K-12 lesson plans</a:t>
            </a:r>
            <a:r>
              <a:rPr lang="en-US" sz="2400" b="1" dirty="0" smtClean="0">
                <a:solidFill>
                  <a:srgbClr val="FF0000"/>
                </a:solidFill>
              </a:rPr>
              <a:t>*</a:t>
            </a:r>
            <a:r>
              <a:rPr lang="en-US" sz="2400" b="1" dirty="0" smtClean="0">
                <a:solidFill>
                  <a:srgbClr val="002060"/>
                </a:solidFill>
              </a:rPr>
              <a:t> to inspire and equip students who use their hearts and minds to impact their world.  Magnify the impact of any academic content with themes of generosity, community, and civic/social responsibility.  The lessons are a perfect base for service learning, PBL, and student-centered instruction.  </a:t>
            </a:r>
            <a:endParaRPr lang="en-US" sz="2400" b="1" dirty="0" smtClean="0">
              <a:solidFill>
                <a:srgbClr val="00B050"/>
              </a:solidFill>
            </a:endParaRPr>
          </a:p>
          <a:p>
            <a:r>
              <a:rPr lang="en-US" sz="2400" b="1" dirty="0" smtClean="0">
                <a:solidFill>
                  <a:srgbClr val="00B050"/>
                </a:solidFill>
                <a:hlinkClick r:id="rId4"/>
              </a:rPr>
              <a:t>www.learningtogive.org</a:t>
            </a:r>
            <a:endParaRPr lang="en-US" sz="2400" b="1" dirty="0" smtClean="0">
              <a:solidFill>
                <a:srgbClr val="00B050"/>
              </a:solidFill>
            </a:endParaRPr>
          </a:p>
          <a:p>
            <a:endParaRPr lang="en-US" sz="2400" b="1" dirty="0">
              <a:solidFill>
                <a:srgbClr val="00B050"/>
              </a:solidFill>
            </a:endParaRPr>
          </a:p>
          <a:p>
            <a:r>
              <a:rPr lang="en-US" sz="2400" b="1" dirty="0" smtClean="0">
                <a:solidFill>
                  <a:srgbClr val="FF0000"/>
                </a:solidFill>
              </a:rPr>
              <a:t>*LTG Lessons can be linked to standards, existing curriculum, Project Based Learning and STEM</a:t>
            </a:r>
            <a:endParaRPr lang="en-US" sz="2400" b="1" dirty="0">
              <a:solidFill>
                <a:srgbClr val="FF0000"/>
              </a:solidFill>
            </a:endParaRPr>
          </a:p>
        </p:txBody>
      </p:sp>
    </p:spTree>
    <p:extLst>
      <p:ext uri="{BB962C8B-B14F-4D97-AF65-F5344CB8AC3E}">
        <p14:creationId xmlns:p14="http://schemas.microsoft.com/office/powerpoint/2010/main" val="180436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674" name="TextBox 7"/>
          <p:cNvSpPr txBox="1">
            <a:spLocks noChangeArrowheads="1"/>
          </p:cNvSpPr>
          <p:nvPr/>
        </p:nvSpPr>
        <p:spPr bwMode="auto">
          <a:xfrm>
            <a:off x="6197600" y="2790092"/>
            <a:ext cx="5056554" cy="3416320"/>
          </a:xfrm>
          <a:prstGeom prst="rect">
            <a:avLst/>
          </a:prstGeom>
          <a:noFill/>
          <a:ln w="9525">
            <a:noFill/>
            <a:miter lim="800000"/>
            <a:headEnd/>
            <a:tailEnd/>
          </a:ln>
        </p:spPr>
        <p:txBody>
          <a:bodyPr wrap="square">
            <a:spAutoFit/>
          </a:bodyPr>
          <a:lstStyle/>
          <a:p>
            <a:pPr algn="ctr"/>
            <a:r>
              <a:rPr lang="en-US" b="1" dirty="0">
                <a:solidFill>
                  <a:srgbClr val="0070C0"/>
                </a:solidFill>
              </a:rPr>
              <a:t>Learning to Give</a:t>
            </a:r>
          </a:p>
          <a:p>
            <a:pPr algn="ctr"/>
            <a:r>
              <a:rPr lang="en-US" sz="1800" b="1" dirty="0">
                <a:solidFill>
                  <a:srgbClr val="0070C0"/>
                </a:solidFill>
                <a:hlinkClick r:id="rId3"/>
              </a:rPr>
              <a:t>www.learningtogive.org</a:t>
            </a:r>
            <a:r>
              <a:rPr lang="en-US" sz="1800" b="1" dirty="0">
                <a:solidFill>
                  <a:srgbClr val="0070C0"/>
                </a:solidFill>
              </a:rPr>
              <a:t> </a:t>
            </a:r>
            <a:endParaRPr lang="en-US" sz="1800" b="1" dirty="0"/>
          </a:p>
          <a:p>
            <a:r>
              <a:rPr lang="en-US" sz="1800" b="1" dirty="0">
                <a:solidFill>
                  <a:srgbClr val="FF0000"/>
                </a:solidFill>
              </a:rPr>
              <a:t>1,700+ lesson plans searchable by</a:t>
            </a:r>
            <a:r>
              <a:rPr lang="en-US" sz="1800" b="1" dirty="0"/>
              <a:t>:</a:t>
            </a:r>
          </a:p>
          <a:p>
            <a:pPr>
              <a:buFont typeface="Wingdings" pitchFamily="2" charset="2"/>
              <a:buChar char="§"/>
            </a:pPr>
            <a:r>
              <a:rPr lang="en-US" sz="1800" dirty="0"/>
              <a:t>Grade level </a:t>
            </a:r>
          </a:p>
          <a:p>
            <a:pPr>
              <a:buFont typeface="Wingdings" pitchFamily="2" charset="2"/>
              <a:buChar char="§"/>
            </a:pPr>
            <a:r>
              <a:rPr lang="en-US" sz="1800" dirty="0"/>
              <a:t>Subject</a:t>
            </a:r>
          </a:p>
          <a:p>
            <a:pPr>
              <a:buFont typeface="Wingdings" pitchFamily="2" charset="2"/>
              <a:buChar char="§"/>
            </a:pPr>
            <a:r>
              <a:rPr lang="en-US" sz="1800" dirty="0"/>
              <a:t>Keyword</a:t>
            </a:r>
          </a:p>
          <a:p>
            <a:pPr>
              <a:buFont typeface="Arial" charset="0"/>
              <a:buChar char="•"/>
            </a:pPr>
            <a:r>
              <a:rPr lang="en-US" sz="1800" dirty="0"/>
              <a:t> Standard (state or common core)</a:t>
            </a:r>
          </a:p>
          <a:p>
            <a:pPr>
              <a:buFont typeface="Arial" charset="0"/>
              <a:buChar char="•"/>
            </a:pPr>
            <a:r>
              <a:rPr lang="en-US" sz="1800" dirty="0"/>
              <a:t> Theme </a:t>
            </a:r>
          </a:p>
          <a:p>
            <a:pPr>
              <a:buFont typeface="Arial" charset="0"/>
              <a:buChar char="•"/>
            </a:pPr>
            <a:r>
              <a:rPr lang="en-US" sz="1800" dirty="0"/>
              <a:t> Calendar Event </a:t>
            </a:r>
          </a:p>
          <a:p>
            <a:r>
              <a:rPr lang="en-US" sz="1800" b="1" dirty="0" smtClean="0"/>
              <a:t>Monthly Moments of Service</a:t>
            </a:r>
            <a:endParaRPr lang="en-US" sz="1800" b="1" dirty="0"/>
          </a:p>
          <a:p>
            <a:r>
              <a:rPr lang="en-US" sz="1800" b="1" dirty="0"/>
              <a:t>Professional </a:t>
            </a:r>
            <a:r>
              <a:rPr lang="en-US" sz="1800" b="1" dirty="0" smtClean="0"/>
              <a:t>Development- mini courses</a:t>
            </a:r>
            <a:endParaRPr lang="en-US" sz="1800" b="1" dirty="0"/>
          </a:p>
          <a:p>
            <a:r>
              <a:rPr lang="en-US" sz="1800" b="1" dirty="0"/>
              <a:t> LTG Teacher Profiles</a:t>
            </a:r>
          </a:p>
        </p:txBody>
      </p:sp>
      <p:sp>
        <p:nvSpPr>
          <p:cNvPr id="28675" name="TextBox 7"/>
          <p:cNvSpPr txBox="1">
            <a:spLocks noChangeArrowheads="1"/>
          </p:cNvSpPr>
          <p:nvPr/>
        </p:nvSpPr>
        <p:spPr bwMode="auto">
          <a:xfrm>
            <a:off x="1146695" y="1162743"/>
            <a:ext cx="4839186" cy="3447098"/>
          </a:xfrm>
          <a:prstGeom prst="rect">
            <a:avLst/>
          </a:prstGeom>
          <a:noFill/>
          <a:ln w="9525">
            <a:noFill/>
            <a:miter lim="800000"/>
            <a:headEnd/>
            <a:tailEnd/>
          </a:ln>
        </p:spPr>
        <p:txBody>
          <a:bodyPr wrap="square">
            <a:spAutoFit/>
          </a:bodyPr>
          <a:lstStyle/>
          <a:p>
            <a:pPr algn="ctr"/>
            <a:r>
              <a:rPr lang="en-US" sz="2000" b="1" dirty="0">
                <a:solidFill>
                  <a:srgbClr val="0070C0"/>
                </a:solidFill>
              </a:rPr>
              <a:t>generationOn </a:t>
            </a:r>
            <a:r>
              <a:rPr lang="en-US" sz="2000" b="1" dirty="0">
                <a:solidFill>
                  <a:srgbClr val="0070C0"/>
                </a:solidFill>
                <a:hlinkClick r:id="rId4"/>
              </a:rPr>
              <a:t>www.generationOn.org</a:t>
            </a:r>
            <a:r>
              <a:rPr lang="en-US" sz="2000" b="1" dirty="0">
                <a:solidFill>
                  <a:srgbClr val="0070C0"/>
                </a:solidFill>
              </a:rPr>
              <a:t>  </a:t>
            </a:r>
          </a:p>
          <a:p>
            <a:endParaRPr lang="en-US" sz="2000" b="1" dirty="0">
              <a:solidFill>
                <a:srgbClr val="0070C0"/>
              </a:solidFill>
            </a:endParaRPr>
          </a:p>
          <a:p>
            <a:r>
              <a:rPr lang="en-US" sz="3200" b="1" dirty="0" smtClean="0">
                <a:solidFill>
                  <a:srgbClr val="0070C0"/>
                </a:solidFill>
              </a:rPr>
              <a:t>Register </a:t>
            </a:r>
            <a:r>
              <a:rPr lang="en-US" sz="3200" b="1" dirty="0">
                <a:solidFill>
                  <a:srgbClr val="0070C0"/>
                </a:solidFill>
              </a:rPr>
              <a:t>yourself </a:t>
            </a:r>
            <a:r>
              <a:rPr lang="en-US" sz="3200" b="1" dirty="0" smtClean="0">
                <a:solidFill>
                  <a:srgbClr val="0070C0"/>
                </a:solidFill>
              </a:rPr>
              <a:t> </a:t>
            </a:r>
            <a:endParaRPr lang="en-US" sz="3200" b="1" dirty="0">
              <a:solidFill>
                <a:srgbClr val="0070C0"/>
              </a:solidFill>
            </a:endParaRPr>
          </a:p>
          <a:p>
            <a:endParaRPr lang="en-US" sz="2000" b="1" dirty="0">
              <a:solidFill>
                <a:srgbClr val="0070C0"/>
              </a:solidFill>
            </a:endParaRPr>
          </a:p>
          <a:p>
            <a:r>
              <a:rPr lang="en-US" sz="1800" b="1" dirty="0"/>
              <a:t>Tabs for different audiences.</a:t>
            </a:r>
          </a:p>
          <a:p>
            <a:pPr>
              <a:buFont typeface="Arial" charset="0"/>
              <a:buChar char="•"/>
            </a:pPr>
            <a:r>
              <a:rPr lang="en-US" sz="1800" dirty="0" smtClean="0"/>
              <a:t>Kids </a:t>
            </a:r>
            <a:r>
              <a:rPr lang="en-US" sz="1800" dirty="0"/>
              <a:t>– Elementary age</a:t>
            </a:r>
          </a:p>
          <a:p>
            <a:pPr>
              <a:buFont typeface="Arial" charset="0"/>
              <a:buChar char="•"/>
            </a:pPr>
            <a:r>
              <a:rPr lang="en-US" sz="1800" dirty="0"/>
              <a:t>  Teens – Middle and High School </a:t>
            </a:r>
          </a:p>
          <a:p>
            <a:pPr>
              <a:buFont typeface="Arial" charset="0"/>
              <a:buChar char="•"/>
            </a:pPr>
            <a:r>
              <a:rPr lang="en-US" sz="1800" dirty="0"/>
              <a:t>  Parents and other Caring Adults </a:t>
            </a:r>
            <a:endParaRPr lang="en-US" sz="1800" dirty="0" smtClean="0"/>
          </a:p>
          <a:p>
            <a:pPr>
              <a:buFont typeface="Arial" charset="0"/>
              <a:buChar char="•"/>
            </a:pPr>
            <a:r>
              <a:rPr lang="en-US" dirty="0" smtClean="0"/>
              <a:t>Educators</a:t>
            </a:r>
            <a:endParaRPr lang="en-US" sz="1800" dirty="0"/>
          </a:p>
          <a:p>
            <a:pPr>
              <a:buFont typeface="Arial" charset="0"/>
              <a:buChar char="•"/>
            </a:pPr>
            <a:r>
              <a:rPr lang="en-US" sz="1800" dirty="0"/>
              <a:t> Organizations </a:t>
            </a:r>
            <a:endParaRPr lang="en-US" sz="1800" dirty="0" smtClean="0"/>
          </a:p>
          <a:p>
            <a:pPr>
              <a:buFont typeface="Arial" charset="0"/>
              <a:buChar char="•"/>
            </a:pPr>
            <a:r>
              <a:rPr lang="en-US" dirty="0" smtClean="0"/>
              <a:t>Clubs</a:t>
            </a:r>
            <a:endParaRPr lang="en-US" sz="1800" dirty="0"/>
          </a:p>
        </p:txBody>
      </p:sp>
      <p:sp>
        <p:nvSpPr>
          <p:cNvPr id="28676" name="Title 1"/>
          <p:cNvSpPr txBox="1">
            <a:spLocks/>
          </p:cNvSpPr>
          <p:nvPr/>
        </p:nvSpPr>
        <p:spPr bwMode="auto">
          <a:xfrm>
            <a:off x="1117600" y="274638"/>
            <a:ext cx="10464800" cy="792162"/>
          </a:xfrm>
          <a:prstGeom prst="rect">
            <a:avLst/>
          </a:prstGeom>
          <a:noFill/>
          <a:ln w="9525">
            <a:noFill/>
            <a:miter lim="800000"/>
            <a:headEnd/>
            <a:tailEnd/>
          </a:ln>
        </p:spPr>
        <p:txBody>
          <a:bodyPr anchor="ctr"/>
          <a:lstStyle/>
          <a:p>
            <a:r>
              <a:rPr lang="en-US" sz="3200" b="1">
                <a:solidFill>
                  <a:srgbClr val="92D050"/>
                </a:solidFill>
                <a:cs typeface="Arial" charset="0"/>
              </a:rPr>
              <a:t>Website Tours</a:t>
            </a:r>
            <a:endParaRPr lang="en-US" sz="3200" b="1">
              <a:cs typeface="Arial" charset="0"/>
            </a:endParaRPr>
          </a:p>
        </p:txBody>
      </p:sp>
      <p:pic>
        <p:nvPicPr>
          <p:cNvPr id="28678" name="Picture 3"/>
          <p:cNvPicPr>
            <a:picLocks noChangeAspect="1"/>
          </p:cNvPicPr>
          <p:nvPr/>
        </p:nvPicPr>
        <p:blipFill>
          <a:blip r:embed="rId5"/>
          <a:srcRect/>
          <a:stretch>
            <a:fillRect/>
          </a:stretch>
        </p:blipFill>
        <p:spPr bwMode="auto">
          <a:xfrm>
            <a:off x="6607909" y="328247"/>
            <a:ext cx="2300817" cy="2057400"/>
          </a:xfrm>
          <a:prstGeom prst="rect">
            <a:avLst/>
          </a:prstGeom>
          <a:noFill/>
          <a:ln w="9525">
            <a:noFill/>
            <a:miter lim="800000"/>
            <a:headEnd/>
            <a:tailEnd/>
          </a:ln>
        </p:spPr>
      </p:pic>
      <p:pic>
        <p:nvPicPr>
          <p:cNvPr id="3074" name="Picture 2" descr="P:\generation On\Logos\generationOn062015.jpg"/>
          <p:cNvPicPr>
            <a:picLocks noChangeAspect="1" noChangeArrowheads="1"/>
          </p:cNvPicPr>
          <p:nvPr/>
        </p:nvPicPr>
        <p:blipFill>
          <a:blip r:embed="rId6"/>
          <a:srcRect/>
          <a:stretch>
            <a:fillRect/>
          </a:stretch>
        </p:blipFill>
        <p:spPr bwMode="auto">
          <a:xfrm>
            <a:off x="3151360" y="4455952"/>
            <a:ext cx="1859083" cy="1914889"/>
          </a:xfrm>
          <a:prstGeom prst="rect">
            <a:avLst/>
          </a:prstGeom>
          <a:noFill/>
        </p:spPr>
      </p:pic>
      <p:pic>
        <p:nvPicPr>
          <p:cNvPr id="3075" name="Picture 3" descr="P:\generation On\Logos\LTG_logo_CMYK (2) 5-18-15.jpg"/>
          <p:cNvPicPr>
            <a:picLocks noChangeAspect="1" noChangeArrowheads="1"/>
          </p:cNvPicPr>
          <p:nvPr/>
        </p:nvPicPr>
        <p:blipFill>
          <a:blip r:embed="rId7"/>
          <a:srcRect/>
          <a:stretch>
            <a:fillRect/>
          </a:stretch>
        </p:blipFill>
        <p:spPr bwMode="auto">
          <a:xfrm>
            <a:off x="9426057" y="601394"/>
            <a:ext cx="1944624" cy="1180514"/>
          </a:xfrm>
          <a:prstGeom prst="rect">
            <a:avLst/>
          </a:prstGeom>
          <a:noFill/>
        </p:spPr>
      </p:pic>
    </p:spTree>
    <p:extLst>
      <p:ext uri="{BB962C8B-B14F-4D97-AF65-F5344CB8AC3E}">
        <p14:creationId xmlns:p14="http://schemas.microsoft.com/office/powerpoint/2010/main" val="59555478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73273"/>
          </a:xfrm>
        </p:spPr>
        <p:txBody>
          <a:bodyPr>
            <a:normAutofit fontScale="90000"/>
          </a:bodyPr>
          <a:lstStyle/>
          <a:p>
            <a:r>
              <a:rPr lang="en-US" sz="3600" b="1" dirty="0" smtClean="0">
                <a:solidFill>
                  <a:srgbClr val="FF0000"/>
                </a:solidFill>
              </a:rPr>
              <a:t>generationOn Online Resources </a:t>
            </a:r>
            <a:r>
              <a:rPr lang="en-US" sz="3600" b="1" dirty="0" smtClean="0">
                <a:solidFill>
                  <a:schemeClr val="tx1">
                    <a:lumMod val="50000"/>
                  </a:schemeClr>
                </a:solidFill>
              </a:rPr>
              <a:t>– </a:t>
            </a:r>
            <a:r>
              <a:rPr lang="en-US" sz="3600" b="1" dirty="0" smtClean="0">
                <a:hlinkClick r:id="rId2"/>
              </a:rPr>
              <a:t>www.generationOn.org</a:t>
            </a:r>
            <a:r>
              <a:rPr lang="en-US" sz="3600" b="1" dirty="0" smtClean="0"/>
              <a:t> </a:t>
            </a:r>
            <a:endParaRPr lang="en-US" sz="3600" b="1" dirty="0"/>
          </a:p>
        </p:txBody>
      </p:sp>
      <p:sp>
        <p:nvSpPr>
          <p:cNvPr id="3" name="Content Placeholder 2"/>
          <p:cNvSpPr>
            <a:spLocks noGrp="1"/>
          </p:cNvSpPr>
          <p:nvPr>
            <p:ph idx="1"/>
          </p:nvPr>
        </p:nvSpPr>
        <p:spPr>
          <a:xfrm>
            <a:off x="468923" y="1441938"/>
            <a:ext cx="5698657" cy="4496431"/>
          </a:xfrm>
        </p:spPr>
        <p:txBody>
          <a:bodyPr>
            <a:normAutofit/>
          </a:bodyPr>
          <a:lstStyle/>
          <a:p>
            <a:pPr>
              <a:buFont typeface="Wingdings" pitchFamily="2" charset="2"/>
              <a:buChar char="§"/>
            </a:pPr>
            <a:r>
              <a:rPr lang="en-US" sz="1700" dirty="0" smtClean="0">
                <a:hlinkClick r:id="rId3"/>
              </a:rPr>
              <a:t>Service-Learning Resources and Templates </a:t>
            </a:r>
            <a:r>
              <a:rPr lang="en-US" sz="1700" b="1" dirty="0" smtClean="0">
                <a:solidFill>
                  <a:schemeClr val="tx1">
                    <a:lumMod val="95000"/>
                    <a:lumOff val="5000"/>
                  </a:schemeClr>
                </a:solidFill>
              </a:rPr>
              <a:t>– Educator Tab</a:t>
            </a:r>
          </a:p>
          <a:p>
            <a:pPr>
              <a:buFont typeface="Wingdings" pitchFamily="2" charset="2"/>
              <a:buChar char="§"/>
            </a:pPr>
            <a:r>
              <a:rPr lang="en-US" sz="1700" dirty="0" smtClean="0">
                <a:solidFill>
                  <a:schemeClr val="tx1">
                    <a:lumMod val="95000"/>
                    <a:lumOff val="5000"/>
                  </a:schemeClr>
                </a:solidFill>
                <a:hlinkClick r:id="rId4"/>
              </a:rPr>
              <a:t>Service project ideas and plans</a:t>
            </a:r>
            <a:r>
              <a:rPr lang="en-US" sz="1700" dirty="0" smtClean="0">
                <a:solidFill>
                  <a:schemeClr val="tx1">
                    <a:lumMod val="95000"/>
                    <a:lumOff val="5000"/>
                  </a:schemeClr>
                </a:solidFill>
              </a:rPr>
              <a:t> – </a:t>
            </a:r>
            <a:r>
              <a:rPr lang="en-US" sz="1700" b="1" dirty="0" smtClean="0">
                <a:solidFill>
                  <a:schemeClr val="tx1">
                    <a:lumMod val="95000"/>
                    <a:lumOff val="5000"/>
                  </a:schemeClr>
                </a:solidFill>
              </a:rPr>
              <a:t>Kids and Teens Tab </a:t>
            </a:r>
          </a:p>
          <a:p>
            <a:pPr>
              <a:buFont typeface="Wingdings" pitchFamily="2" charset="2"/>
              <a:buChar char="§"/>
            </a:pPr>
            <a:r>
              <a:rPr lang="en-US" sz="1700" dirty="0" smtClean="0">
                <a:solidFill>
                  <a:schemeClr val="tx1">
                    <a:lumMod val="95000"/>
                    <a:lumOff val="5000"/>
                  </a:schemeClr>
                </a:solidFill>
                <a:hlinkClick r:id="rId5"/>
              </a:rPr>
              <a:t>Do Your Own Thing! </a:t>
            </a:r>
            <a:r>
              <a:rPr lang="en-US" sz="1700" dirty="0" smtClean="0">
                <a:solidFill>
                  <a:schemeClr val="tx1">
                    <a:lumMod val="95000"/>
                    <a:lumOff val="5000"/>
                  </a:schemeClr>
                </a:solidFill>
              </a:rPr>
              <a:t>Guides for Kids and Teens  to plan and implement service –learning projects </a:t>
            </a:r>
          </a:p>
          <a:p>
            <a:pPr>
              <a:buFont typeface="Wingdings" pitchFamily="2" charset="2"/>
              <a:buChar char="§"/>
            </a:pPr>
            <a:r>
              <a:rPr lang="en-US" sz="1700" dirty="0" smtClean="0">
                <a:solidFill>
                  <a:schemeClr val="tx1">
                    <a:lumMod val="95000"/>
                    <a:lumOff val="5000"/>
                  </a:schemeClr>
                </a:solidFill>
                <a:hlinkClick r:id="rId6"/>
              </a:rPr>
              <a:t>65 Ways to Make a Difference</a:t>
            </a:r>
            <a:r>
              <a:rPr lang="en-US" sz="1700" dirty="0" smtClean="0">
                <a:solidFill>
                  <a:schemeClr val="tx1">
                    <a:lumMod val="95000"/>
                    <a:lumOff val="5000"/>
                  </a:schemeClr>
                </a:solidFill>
              </a:rPr>
              <a:t> </a:t>
            </a:r>
          </a:p>
          <a:p>
            <a:pPr>
              <a:buFont typeface="Wingdings" pitchFamily="2" charset="2"/>
              <a:buChar char="§"/>
            </a:pPr>
            <a:r>
              <a:rPr lang="en-US" sz="1700" dirty="0" smtClean="0">
                <a:solidFill>
                  <a:schemeClr val="tx1">
                    <a:lumMod val="95000"/>
                    <a:lumOff val="5000"/>
                  </a:schemeClr>
                </a:solidFill>
                <a:hlinkClick r:id="rId7"/>
              </a:rPr>
              <a:t>Service and Service-Learning Online  Trackers </a:t>
            </a:r>
            <a:r>
              <a:rPr lang="en-US" sz="1700" dirty="0" smtClean="0">
                <a:solidFill>
                  <a:schemeClr val="tx1">
                    <a:lumMod val="95000"/>
                    <a:lumOff val="5000"/>
                  </a:schemeClr>
                </a:solidFill>
              </a:rPr>
              <a:t>– on your registered account</a:t>
            </a:r>
          </a:p>
          <a:p>
            <a:pPr>
              <a:buFont typeface="Wingdings" pitchFamily="2" charset="2"/>
              <a:buChar char="§"/>
            </a:pPr>
            <a:r>
              <a:rPr lang="en-US" sz="1700" dirty="0" smtClean="0">
                <a:solidFill>
                  <a:schemeClr val="tx1">
                    <a:lumMod val="95000"/>
                    <a:lumOff val="5000"/>
                  </a:schemeClr>
                </a:solidFill>
              </a:rPr>
              <a:t>generationOn National website campaigns and grant opportunities – Example: The </a:t>
            </a:r>
            <a:r>
              <a:rPr lang="en-US" sz="1700" dirty="0" err="1" smtClean="0">
                <a:solidFill>
                  <a:schemeClr val="tx1">
                    <a:lumMod val="95000"/>
                    <a:lumOff val="5000"/>
                  </a:schemeClr>
                </a:solidFill>
              </a:rPr>
              <a:t>JoyMaker</a:t>
            </a:r>
            <a:r>
              <a:rPr lang="en-US" sz="1700" dirty="0" smtClean="0">
                <a:solidFill>
                  <a:schemeClr val="tx1">
                    <a:lumMod val="95000"/>
                    <a:lumOff val="5000"/>
                  </a:schemeClr>
                </a:solidFill>
              </a:rPr>
              <a:t> Challenge; Rules of Kindness, Make Your Mark, Family Volunteer Day</a:t>
            </a:r>
          </a:p>
          <a:p>
            <a:pPr>
              <a:buFont typeface="Wingdings" pitchFamily="2" charset="2"/>
              <a:buChar char="§"/>
            </a:pPr>
            <a:r>
              <a:rPr lang="en-US" sz="1700" dirty="0" smtClean="0">
                <a:solidFill>
                  <a:schemeClr val="tx1">
                    <a:lumMod val="95000"/>
                    <a:lumOff val="5000"/>
                  </a:schemeClr>
                </a:solidFill>
              </a:rPr>
              <a:t>Monthly philanthropic themes</a:t>
            </a:r>
          </a:p>
          <a:p>
            <a:pPr>
              <a:buFont typeface="Wingdings" pitchFamily="2" charset="2"/>
              <a:buChar char="§"/>
            </a:pPr>
            <a:r>
              <a:rPr lang="en-US" sz="1700" dirty="0" smtClean="0">
                <a:hlinkClick r:id="rId8"/>
              </a:rPr>
              <a:t>Register as a generationOn School</a:t>
            </a:r>
            <a:endParaRPr lang="en-US" sz="1700" dirty="0" smtClean="0"/>
          </a:p>
          <a:p>
            <a:pPr>
              <a:buFont typeface="Wingdings" pitchFamily="2" charset="2"/>
              <a:buChar char="§"/>
            </a:pPr>
            <a:r>
              <a:rPr lang="en-US" sz="1700" dirty="0" smtClean="0">
                <a:hlinkClick r:id="rId9"/>
              </a:rPr>
              <a:t>Register a group of students for a genOn Service Club </a:t>
            </a:r>
            <a:endParaRPr lang="en-US" dirty="0"/>
          </a:p>
        </p:txBody>
      </p:sp>
      <p:pic>
        <p:nvPicPr>
          <p:cNvPr id="4" name="Picture 3" descr="IMG_0239.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7014" y="2010367"/>
            <a:ext cx="5287109" cy="3985238"/>
          </a:xfrm>
          <a:prstGeom prst="rect">
            <a:avLst/>
          </a:prstGeom>
        </p:spPr>
      </p:pic>
      <p:pic>
        <p:nvPicPr>
          <p:cNvPr id="6146" name="Picture 2" descr="P:\generation On\Logos\generationOn062015.jpg"/>
          <p:cNvPicPr>
            <a:picLocks noChangeAspect="1" noChangeArrowheads="1"/>
          </p:cNvPicPr>
          <p:nvPr/>
        </p:nvPicPr>
        <p:blipFill>
          <a:blip r:embed="rId11"/>
          <a:srcRect/>
          <a:stretch>
            <a:fillRect/>
          </a:stretch>
        </p:blipFill>
        <p:spPr bwMode="auto">
          <a:xfrm>
            <a:off x="10104049" y="1127765"/>
            <a:ext cx="1629508" cy="1402110"/>
          </a:xfrm>
          <a:prstGeom prst="rect">
            <a:avLst/>
          </a:prstGeom>
          <a:noFill/>
        </p:spPr>
      </p:pic>
    </p:spTree>
    <p:extLst>
      <p:ext uri="{BB962C8B-B14F-4D97-AF65-F5344CB8AC3E}">
        <p14:creationId xmlns:p14="http://schemas.microsoft.com/office/powerpoint/2010/main" val="1544584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133349"/>
            <a:ext cx="10515600" cy="1114252"/>
          </a:xfrm>
        </p:spPr>
        <p:txBody>
          <a:bodyPr/>
          <a:lstStyle/>
          <a:p>
            <a:r>
              <a:rPr lang="en-US" b="1" dirty="0">
                <a:solidFill>
                  <a:srgbClr val="0070C0"/>
                </a:solidFill>
              </a:rPr>
              <a:t>Staff Introductions</a:t>
            </a:r>
          </a:p>
        </p:txBody>
      </p:sp>
      <p:sp>
        <p:nvSpPr>
          <p:cNvPr id="3" name="Content Placeholder 2"/>
          <p:cNvSpPr>
            <a:spLocks noGrp="1"/>
          </p:cNvSpPr>
          <p:nvPr>
            <p:ph idx="1"/>
          </p:nvPr>
        </p:nvSpPr>
        <p:spPr>
          <a:xfrm>
            <a:off x="800100" y="814648"/>
            <a:ext cx="10515600" cy="5885410"/>
          </a:xfrm>
        </p:spPr>
        <p:txBody>
          <a:bodyPr vert="horz" lIns="91440" tIns="45720" rIns="91440" bIns="45720" rtlCol="0" anchor="t">
            <a:normAutofit fontScale="85000" lnSpcReduction="20000"/>
          </a:bodyPr>
          <a:lstStyle/>
          <a:p>
            <a:r>
              <a:rPr lang="en-US" b="1" dirty="0">
                <a:solidFill>
                  <a:srgbClr val="FF0000"/>
                </a:solidFill>
              </a:rPr>
              <a:t>Joan Belschwender </a:t>
            </a:r>
            <a:r>
              <a:rPr lang="en-US" b="1" dirty="0">
                <a:solidFill>
                  <a:srgbClr val="002060"/>
                </a:solidFill>
              </a:rPr>
              <a:t>-  </a:t>
            </a:r>
            <a:r>
              <a:rPr lang="en-US" b="1" dirty="0"/>
              <a:t>Director of generationOn Indiana </a:t>
            </a:r>
            <a:r>
              <a:rPr lang="en-US" b="1" dirty="0">
                <a:hlinkClick r:id="rId3"/>
              </a:rPr>
              <a:t>generationOn@iasp.org</a:t>
            </a:r>
            <a:r>
              <a:rPr lang="en-US" b="1" dirty="0"/>
              <a:t> </a:t>
            </a:r>
            <a:r>
              <a:rPr lang="en-US" dirty="0"/>
              <a:t> </a:t>
            </a:r>
          </a:p>
          <a:p>
            <a:pPr lvl="1"/>
            <a:r>
              <a:rPr lang="en-US" sz="2800" dirty="0"/>
              <a:t>Retired teacher in 2010 – Taught 34 years in MSD Warren Twp. , </a:t>
            </a:r>
            <a:r>
              <a:rPr lang="en-US" sz="2800" dirty="0" err="1"/>
              <a:t>Indpls</a:t>
            </a:r>
            <a:r>
              <a:rPr lang="en-US" sz="2800" b="1" dirty="0"/>
              <a:t>. </a:t>
            </a:r>
            <a:r>
              <a:rPr lang="en-US" sz="2800" dirty="0"/>
              <a:t> </a:t>
            </a:r>
          </a:p>
          <a:p>
            <a:r>
              <a:rPr lang="en-US" b="1" dirty="0">
                <a:solidFill>
                  <a:srgbClr val="FF0000"/>
                </a:solidFill>
              </a:rPr>
              <a:t>Beth Smith </a:t>
            </a:r>
            <a:r>
              <a:rPr lang="en-US" b="1" dirty="0"/>
              <a:t>–</a:t>
            </a:r>
            <a:r>
              <a:rPr lang="en-US" b="1" dirty="0" err="1"/>
              <a:t>generationOn</a:t>
            </a:r>
            <a:r>
              <a:rPr lang="en-US" b="1" dirty="0"/>
              <a:t> Indiana School Consultant </a:t>
            </a:r>
            <a:r>
              <a:rPr lang="en-US" dirty="0"/>
              <a:t> </a:t>
            </a:r>
          </a:p>
          <a:p>
            <a:pPr lvl="1"/>
            <a:r>
              <a:rPr lang="en-US" sz="2800" b="1" dirty="0">
                <a:hlinkClick r:id="rId4"/>
              </a:rPr>
              <a:t>bethsmithgenonin@iasp.org</a:t>
            </a:r>
            <a:r>
              <a:rPr lang="en-US" sz="2800" b="1" dirty="0">
                <a:solidFill>
                  <a:srgbClr val="7030A0"/>
                </a:solidFill>
              </a:rPr>
              <a:t> </a:t>
            </a:r>
            <a:r>
              <a:rPr lang="en-US" sz="2800" dirty="0">
                <a:solidFill>
                  <a:srgbClr val="000000"/>
                </a:solidFill>
              </a:rPr>
              <a:t> </a:t>
            </a:r>
            <a:endParaRPr lang="en-US" sz="2800" dirty="0"/>
          </a:p>
          <a:p>
            <a:pPr lvl="1"/>
            <a:r>
              <a:rPr lang="en-US" sz="2800" b="1" dirty="0">
                <a:solidFill>
                  <a:srgbClr val="7030A0"/>
                </a:solidFill>
              </a:rPr>
              <a:t>Teacher for 31 years in private, faith based school; inner city public school; suburban public schools</a:t>
            </a:r>
            <a:r>
              <a:rPr lang="en-US" sz="2800" dirty="0">
                <a:solidFill>
                  <a:srgbClr val="000000"/>
                </a:solidFill>
              </a:rPr>
              <a:t> </a:t>
            </a:r>
            <a:endParaRPr lang="en-US" sz="2800" dirty="0"/>
          </a:p>
          <a:p>
            <a:pPr lvl="1"/>
            <a:r>
              <a:rPr lang="en-US" sz="2800" b="1" dirty="0">
                <a:solidFill>
                  <a:srgbClr val="7030A0"/>
                </a:solidFill>
              </a:rPr>
              <a:t>Team Leader;  building autism coordinator; gifted and talented education; special education license; general education license; Teacher of the Year for IPS; State of Indiana Teacher of the Year Finalist</a:t>
            </a:r>
          </a:p>
          <a:p>
            <a:r>
              <a:rPr lang="en-US" dirty="0">
                <a:solidFill>
                  <a:srgbClr val="00B050"/>
                </a:solidFill>
              </a:rPr>
              <a:t>Darlene Short </a:t>
            </a:r>
            <a:r>
              <a:rPr lang="en-US" dirty="0" smtClean="0">
                <a:solidFill>
                  <a:srgbClr val="00B050"/>
                </a:solidFill>
              </a:rPr>
              <a:t>– Teacher Castle North M.S/ genOn Southern IN  Field Rep </a:t>
            </a:r>
            <a:r>
              <a:rPr lang="en-US" dirty="0" smtClean="0">
                <a:solidFill>
                  <a:srgbClr val="00B0F0"/>
                </a:solidFill>
                <a:hlinkClick r:id="rId5"/>
              </a:rPr>
              <a:t>dshort@warrick.k12.in.us</a:t>
            </a:r>
            <a:r>
              <a:rPr lang="en-US" dirty="0" smtClean="0">
                <a:solidFill>
                  <a:srgbClr val="00B0F0"/>
                </a:solidFill>
              </a:rPr>
              <a:t> </a:t>
            </a:r>
            <a:endParaRPr lang="en-US" dirty="0">
              <a:solidFill>
                <a:srgbClr val="00B0F0"/>
              </a:solidFill>
            </a:endParaRPr>
          </a:p>
          <a:p>
            <a:r>
              <a:rPr lang="en-US" dirty="0">
                <a:solidFill>
                  <a:srgbClr val="00B050"/>
                </a:solidFill>
              </a:rPr>
              <a:t>Jack Birmingham – </a:t>
            </a:r>
            <a:r>
              <a:rPr lang="en-US" dirty="0" smtClean="0">
                <a:solidFill>
                  <a:srgbClr val="00B050"/>
                </a:solidFill>
              </a:rPr>
              <a:t>Asst. Superintendent Union Twp. Schools/ genOn Northern IN  </a:t>
            </a:r>
            <a:r>
              <a:rPr lang="en-US" dirty="0">
                <a:solidFill>
                  <a:srgbClr val="00B050"/>
                </a:solidFill>
              </a:rPr>
              <a:t>Field </a:t>
            </a:r>
            <a:r>
              <a:rPr lang="en-US" dirty="0" smtClean="0">
                <a:solidFill>
                  <a:srgbClr val="00B050"/>
                </a:solidFill>
              </a:rPr>
              <a:t>Rep </a:t>
            </a:r>
            <a:r>
              <a:rPr lang="en-US" dirty="0" smtClean="0">
                <a:solidFill>
                  <a:srgbClr val="00B050"/>
                </a:solidFill>
                <a:hlinkClick r:id="rId6"/>
              </a:rPr>
              <a:t>jbirmingham@union.k12.in.us</a:t>
            </a:r>
            <a:r>
              <a:rPr lang="en-US" dirty="0" smtClean="0">
                <a:solidFill>
                  <a:srgbClr val="00B050"/>
                </a:solidFill>
              </a:rPr>
              <a:t> </a:t>
            </a:r>
          </a:p>
          <a:p>
            <a:r>
              <a:rPr lang="en-US" dirty="0" smtClean="0"/>
              <a:t>Todd Bess- Executive Director IASP and genOn IN facilitator</a:t>
            </a:r>
          </a:p>
          <a:p>
            <a:r>
              <a:rPr lang="en-US" dirty="0" smtClean="0"/>
              <a:t>Shirley Wright – Executive Director IMLEA and genOn IN facilitator and co-coordinator</a:t>
            </a:r>
            <a:endParaRPr lang="en-US" dirty="0"/>
          </a:p>
          <a:p>
            <a:endParaRPr lang="en-US" dirty="0"/>
          </a:p>
        </p:txBody>
      </p:sp>
    </p:spTree>
    <p:extLst>
      <p:ext uri="{BB962C8B-B14F-4D97-AF65-F5344CB8AC3E}">
        <p14:creationId xmlns:p14="http://schemas.microsoft.com/office/powerpoint/2010/main" val="4036007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1097280" y="286603"/>
            <a:ext cx="10058400" cy="1038105"/>
          </a:xfrm>
          <a:noFill/>
        </p:spPr>
        <p:txBody>
          <a:bodyPr>
            <a:normAutofit fontScale="90000"/>
          </a:bodyPr>
          <a:lstStyle/>
          <a:p>
            <a:r>
              <a:rPr lang="en-US" sz="4000" b="1" dirty="0" smtClean="0">
                <a:solidFill>
                  <a:schemeClr val="tx1">
                    <a:lumMod val="50000"/>
                  </a:schemeClr>
                </a:solidFill>
                <a:latin typeface="Arial" charset="0"/>
                <a:ea typeface="ＭＳ Ｐゴシック" pitchFamily="34" charset="-128"/>
                <a:cs typeface="Arial" charset="0"/>
              </a:rPr>
              <a:t>Learning to Give Online Resources </a:t>
            </a:r>
            <a:r>
              <a:rPr lang="en-US" sz="4000" dirty="0" smtClean="0">
                <a:solidFill>
                  <a:schemeClr val="tx1">
                    <a:lumMod val="50000"/>
                  </a:schemeClr>
                </a:solidFill>
                <a:latin typeface="Arial" charset="0"/>
                <a:ea typeface="ＭＳ Ｐゴシック" pitchFamily="34" charset="-128"/>
                <a:cs typeface="Arial" charset="0"/>
              </a:rPr>
              <a:t>– </a:t>
            </a:r>
            <a:r>
              <a:rPr lang="en-US" sz="4000" b="1" dirty="0" smtClean="0">
                <a:latin typeface="Arial" charset="0"/>
                <a:ea typeface="ＭＳ Ｐゴシック" pitchFamily="34" charset="-128"/>
                <a:cs typeface="Arial" charset="0"/>
                <a:hlinkClick r:id="rId2"/>
              </a:rPr>
              <a:t>www.learningtogive.org</a:t>
            </a:r>
            <a:r>
              <a:rPr lang="en-US" sz="4000" dirty="0" smtClean="0">
                <a:latin typeface="Arial" charset="0"/>
                <a:ea typeface="ＭＳ Ｐゴシック" pitchFamily="34" charset="-128"/>
                <a:cs typeface="Arial" charset="0"/>
              </a:rPr>
              <a:t> </a:t>
            </a:r>
          </a:p>
        </p:txBody>
      </p:sp>
      <p:sp>
        <p:nvSpPr>
          <p:cNvPr id="33795" name="Content Placeholder 2"/>
          <p:cNvSpPr>
            <a:spLocks noGrp="1"/>
          </p:cNvSpPr>
          <p:nvPr>
            <p:ph idx="1"/>
          </p:nvPr>
        </p:nvSpPr>
        <p:spPr>
          <a:xfrm>
            <a:off x="1117600" y="1447800"/>
            <a:ext cx="10464800" cy="4495800"/>
          </a:xfrm>
          <a:noFill/>
        </p:spPr>
        <p:txBody>
          <a:bodyPr>
            <a:normAutofit fontScale="92500" lnSpcReduction="20000"/>
          </a:bodyPr>
          <a:lstStyle/>
          <a:p>
            <a:pPr>
              <a:buFont typeface="Arial" charset="0"/>
              <a:buNone/>
            </a:pPr>
            <a:endParaRPr lang="en-US" b="1" dirty="0" smtClean="0">
              <a:latin typeface="Arial" charset="0"/>
              <a:ea typeface="ＭＳ Ｐゴシック" pitchFamily="34" charset="-128"/>
              <a:cs typeface="Arial" charset="0"/>
            </a:endParaRPr>
          </a:p>
          <a:p>
            <a:pPr lvl="1">
              <a:buFont typeface="Courier New" pitchFamily="49" charset="0"/>
              <a:buChar char="o"/>
            </a:pPr>
            <a:r>
              <a:rPr lang="en-US" b="1" dirty="0" smtClean="0">
                <a:solidFill>
                  <a:srgbClr val="FF0000"/>
                </a:solidFill>
                <a:latin typeface="Arial" charset="0"/>
                <a:ea typeface="ＭＳ Ｐゴシック" pitchFamily="34" charset="-128"/>
                <a:cs typeface="Arial" charset="0"/>
              </a:rPr>
              <a:t>Google Search Box on LTG main page -  Search over 1700 K-12 philanthropy education lessons </a:t>
            </a:r>
          </a:p>
          <a:p>
            <a:pPr lvl="1">
              <a:buFont typeface="Courier New" pitchFamily="49" charset="0"/>
              <a:buChar char="o"/>
            </a:pPr>
            <a:endParaRPr lang="en-US" b="1" dirty="0" smtClean="0">
              <a:solidFill>
                <a:srgbClr val="FF0000"/>
              </a:solidFill>
              <a:latin typeface="Arial" charset="0"/>
              <a:ea typeface="ＭＳ Ｐゴシック" pitchFamily="34" charset="-128"/>
              <a:cs typeface="Arial" charset="0"/>
            </a:endParaRPr>
          </a:p>
          <a:p>
            <a:pPr lvl="1">
              <a:buFont typeface="Courier New" pitchFamily="49" charset="0"/>
              <a:buChar char="o"/>
            </a:pPr>
            <a:r>
              <a:rPr lang="en-US" b="1" dirty="0" smtClean="0">
                <a:solidFill>
                  <a:schemeClr val="tx1">
                    <a:lumMod val="50000"/>
                  </a:schemeClr>
                </a:solidFill>
                <a:latin typeface="Arial" charset="0"/>
                <a:ea typeface="ＭＳ Ｐゴシック" pitchFamily="34" charset="-128"/>
                <a:cs typeface="Arial" charset="0"/>
              </a:rPr>
              <a:t>Search Lessons by Key Word, Grade level, Subject, and more filters. </a:t>
            </a:r>
          </a:p>
          <a:p>
            <a:pPr lvl="1">
              <a:buFont typeface="Courier New" pitchFamily="49" charset="0"/>
              <a:buChar char="o"/>
            </a:pPr>
            <a:r>
              <a:rPr lang="en-US" b="1" dirty="0" smtClean="0">
                <a:solidFill>
                  <a:schemeClr val="tx1">
                    <a:lumMod val="50000"/>
                  </a:schemeClr>
                </a:solidFill>
                <a:latin typeface="Arial" charset="0"/>
                <a:ea typeface="ＭＳ Ｐゴシック" pitchFamily="34" charset="-128"/>
                <a:cs typeface="Arial" charset="0"/>
              </a:rPr>
              <a:t>Check out the main page and the 4 main tabs </a:t>
            </a:r>
          </a:p>
          <a:p>
            <a:pPr lvl="2">
              <a:buFont typeface="Wingdings" pitchFamily="2" charset="2"/>
              <a:buChar char="§"/>
            </a:pPr>
            <a:r>
              <a:rPr lang="en-US" sz="1800" b="1" dirty="0" smtClean="0">
                <a:solidFill>
                  <a:srgbClr val="FF0000"/>
                </a:solidFill>
                <a:latin typeface="Arial" charset="0"/>
                <a:ea typeface="ＭＳ Ｐゴシック" pitchFamily="34" charset="-128"/>
                <a:cs typeface="Arial" charset="0"/>
              </a:rPr>
              <a:t>Teach </a:t>
            </a:r>
            <a:r>
              <a:rPr lang="en-US" sz="1800" dirty="0" smtClean="0">
                <a:solidFill>
                  <a:srgbClr val="FF0000"/>
                </a:solidFill>
                <a:latin typeface="Arial" charset="0"/>
                <a:ea typeface="ＭＳ Ｐゴシック" pitchFamily="34" charset="-128"/>
                <a:cs typeface="Arial" charset="0"/>
              </a:rPr>
              <a:t> -</a:t>
            </a:r>
            <a:r>
              <a:rPr lang="en-US" sz="1800" dirty="0" smtClean="0">
                <a:latin typeface="Arial" charset="0"/>
                <a:ea typeface="ＭＳ Ｐゴシック" pitchFamily="34" charset="-128"/>
                <a:cs typeface="Arial" charset="0"/>
              </a:rPr>
              <a:t>  </a:t>
            </a:r>
            <a:r>
              <a:rPr lang="en-US" sz="1800" b="1" dirty="0" smtClean="0">
                <a:latin typeface="Arial" charset="0"/>
                <a:ea typeface="ＭＳ Ｐゴシック" pitchFamily="34" charset="-128"/>
                <a:cs typeface="Arial" charset="0"/>
              </a:rPr>
              <a:t>Issue Areas</a:t>
            </a:r>
            <a:r>
              <a:rPr lang="en-US" sz="1800" dirty="0" smtClean="0">
                <a:latin typeface="Arial" charset="0"/>
                <a:ea typeface="ＭＳ Ｐゴシック" pitchFamily="34" charset="-128"/>
                <a:cs typeface="Arial" charset="0"/>
              </a:rPr>
              <a:t>, </a:t>
            </a:r>
            <a:r>
              <a:rPr lang="en-US" sz="1800" dirty="0" smtClean="0">
                <a:solidFill>
                  <a:schemeClr val="tx1">
                    <a:lumMod val="50000"/>
                  </a:schemeClr>
                </a:solidFill>
                <a:latin typeface="Arial" charset="0"/>
                <a:ea typeface="ＭＳ Ｐゴシック" pitchFamily="34" charset="-128"/>
                <a:cs typeface="Arial" charset="0"/>
              </a:rPr>
              <a:t>Lessons, Courses for Independent Schools, Youth Activities, Briefing Papers, Literature Guides</a:t>
            </a:r>
          </a:p>
          <a:p>
            <a:pPr lvl="2">
              <a:buFont typeface="Wingdings" pitchFamily="2" charset="2"/>
              <a:buChar char="§"/>
            </a:pPr>
            <a:r>
              <a:rPr lang="en-US" sz="1800" b="1" dirty="0" smtClean="0">
                <a:solidFill>
                  <a:srgbClr val="FF0000"/>
                </a:solidFill>
                <a:latin typeface="Arial" charset="0"/>
                <a:ea typeface="ＭＳ Ｐゴシック" pitchFamily="34" charset="-128"/>
                <a:cs typeface="Arial" charset="0"/>
              </a:rPr>
              <a:t>Get Started  </a:t>
            </a:r>
            <a:r>
              <a:rPr lang="en-US" sz="1800" dirty="0" smtClean="0">
                <a:latin typeface="Arial" charset="0"/>
                <a:ea typeface="ＭＳ Ｐゴシック" pitchFamily="34" charset="-128"/>
                <a:cs typeface="Arial" charset="0"/>
              </a:rPr>
              <a:t>- </a:t>
            </a:r>
            <a:r>
              <a:rPr lang="en-US" sz="1800" b="1" dirty="0" smtClean="0">
                <a:latin typeface="Arial" charset="0"/>
                <a:ea typeface="ＭＳ Ｐゴシック" pitchFamily="34" charset="-128"/>
                <a:cs typeface="Arial" charset="0"/>
              </a:rPr>
              <a:t>Teach One</a:t>
            </a:r>
            <a:r>
              <a:rPr lang="en-US" sz="1800" dirty="0" smtClean="0">
                <a:latin typeface="Arial" charset="0"/>
                <a:ea typeface="ＭＳ Ｐゴシック" pitchFamily="34" charset="-128"/>
                <a:cs typeface="Arial" charset="0"/>
              </a:rPr>
              <a:t>, </a:t>
            </a:r>
            <a:r>
              <a:rPr lang="en-US" sz="1800" dirty="0" smtClean="0">
                <a:solidFill>
                  <a:schemeClr val="tx1">
                    <a:lumMod val="50000"/>
                  </a:schemeClr>
                </a:solidFill>
                <a:latin typeface="Arial" charset="0"/>
                <a:ea typeface="ＭＳ Ｐゴシック" pitchFamily="34" charset="-128"/>
                <a:cs typeface="Arial" charset="0"/>
              </a:rPr>
              <a:t>Plan Giving  Instruction through Your Calendar, Fisher Online Institute- mini courses</a:t>
            </a:r>
          </a:p>
          <a:p>
            <a:pPr lvl="2">
              <a:buFont typeface="Wingdings" pitchFamily="2" charset="2"/>
              <a:buChar char="§"/>
            </a:pPr>
            <a:r>
              <a:rPr lang="en-US" sz="1800" b="1" dirty="0" smtClean="0">
                <a:solidFill>
                  <a:srgbClr val="FF0000"/>
                </a:solidFill>
                <a:latin typeface="Arial" charset="0"/>
                <a:ea typeface="ＭＳ Ｐゴシック" pitchFamily="34" charset="-128"/>
                <a:cs typeface="Arial" charset="0"/>
              </a:rPr>
              <a:t>About</a:t>
            </a:r>
            <a:r>
              <a:rPr lang="en-US" sz="1800" b="1" dirty="0" smtClean="0">
                <a:latin typeface="Arial" charset="0"/>
                <a:ea typeface="ＭＳ Ｐゴシック" pitchFamily="34" charset="-128"/>
                <a:cs typeface="Arial" charset="0"/>
              </a:rPr>
              <a:t> </a:t>
            </a:r>
            <a:r>
              <a:rPr lang="en-US" sz="1800" dirty="0" smtClean="0">
                <a:latin typeface="Arial" charset="0"/>
                <a:ea typeface="ＭＳ Ｐゴシック" pitchFamily="34" charset="-128"/>
                <a:cs typeface="Arial" charset="0"/>
              </a:rPr>
              <a:t>-  </a:t>
            </a:r>
            <a:r>
              <a:rPr lang="en-US" sz="1800" dirty="0" smtClean="0">
                <a:solidFill>
                  <a:schemeClr val="tx1">
                    <a:lumMod val="50000"/>
                  </a:schemeClr>
                </a:solidFill>
                <a:latin typeface="Arial" charset="0"/>
                <a:ea typeface="ＭＳ Ｐゴシック" pitchFamily="34" charset="-128"/>
                <a:cs typeface="Arial" charset="0"/>
              </a:rPr>
              <a:t>Why Philanthropy Education and about LTG</a:t>
            </a:r>
          </a:p>
          <a:p>
            <a:pPr lvl="2">
              <a:buFont typeface="Wingdings" pitchFamily="2" charset="2"/>
              <a:buChar char="§"/>
            </a:pPr>
            <a:r>
              <a:rPr lang="en-US" sz="1800" b="1" dirty="0" smtClean="0">
                <a:solidFill>
                  <a:srgbClr val="FF0000"/>
                </a:solidFill>
                <a:latin typeface="Arial" charset="0"/>
                <a:ea typeface="ＭＳ Ｐゴシック" pitchFamily="34" charset="-128"/>
                <a:cs typeface="Arial" charset="0"/>
              </a:rPr>
              <a:t>Partners</a:t>
            </a:r>
            <a:r>
              <a:rPr lang="en-US" sz="1800" b="1" dirty="0" smtClean="0">
                <a:latin typeface="Arial" charset="0"/>
                <a:ea typeface="ＭＳ Ｐゴシック" pitchFamily="34" charset="-128"/>
                <a:cs typeface="Arial" charset="0"/>
              </a:rPr>
              <a:t> </a:t>
            </a:r>
            <a:r>
              <a:rPr lang="en-US" sz="1800" dirty="0" smtClean="0">
                <a:latin typeface="Arial" charset="0"/>
                <a:ea typeface="ＭＳ Ｐゴシック" pitchFamily="34" charset="-128"/>
                <a:cs typeface="Arial" charset="0"/>
              </a:rPr>
              <a:t> - </a:t>
            </a:r>
            <a:r>
              <a:rPr lang="en-US" sz="1800" dirty="0" smtClean="0">
                <a:solidFill>
                  <a:schemeClr val="tx1">
                    <a:lumMod val="50000"/>
                  </a:schemeClr>
                </a:solidFill>
                <a:latin typeface="Arial" charset="0"/>
                <a:ea typeface="ＭＳ Ｐゴシック" pitchFamily="34" charset="-128"/>
                <a:cs typeface="Arial" charset="0"/>
              </a:rPr>
              <a:t>Campaigns and mini-grant opportunities </a:t>
            </a:r>
          </a:p>
          <a:p>
            <a:pPr lvl="2">
              <a:buFont typeface="Wingdings" pitchFamily="2" charset="2"/>
              <a:buChar char="§"/>
            </a:pPr>
            <a:endParaRPr lang="en-US" sz="1800" dirty="0" smtClean="0">
              <a:solidFill>
                <a:schemeClr val="tx1">
                  <a:lumMod val="50000"/>
                </a:schemeClr>
              </a:solidFill>
              <a:latin typeface="Arial" charset="0"/>
              <a:ea typeface="ＭＳ Ｐゴシック" pitchFamily="34" charset="-128"/>
              <a:cs typeface="Arial" charset="0"/>
            </a:endParaRPr>
          </a:p>
          <a:p>
            <a:pPr lvl="1">
              <a:buFont typeface="Courier New" pitchFamily="49" charset="0"/>
              <a:buChar char="o"/>
            </a:pPr>
            <a:r>
              <a:rPr lang="en-US" b="1" dirty="0" smtClean="0">
                <a:solidFill>
                  <a:schemeClr val="tx1">
                    <a:lumMod val="50000"/>
                  </a:schemeClr>
                </a:solidFill>
                <a:latin typeface="Arial" charset="0"/>
                <a:ea typeface="ＭＳ Ｐゴシック" pitchFamily="34" charset="-128"/>
                <a:cs typeface="Arial" charset="0"/>
              </a:rPr>
              <a:t>Free e-newsletter sign up</a:t>
            </a:r>
          </a:p>
          <a:p>
            <a:pPr lvl="1">
              <a:buFont typeface="Courier New" pitchFamily="49" charset="0"/>
              <a:buChar char="o"/>
            </a:pPr>
            <a:r>
              <a:rPr lang="en-US" b="1" dirty="0" smtClean="0">
                <a:solidFill>
                  <a:schemeClr val="tx1">
                    <a:lumMod val="50000"/>
                  </a:schemeClr>
                </a:solidFill>
                <a:latin typeface="Arial" charset="0"/>
                <a:ea typeface="ＭＳ Ｐゴシック" pitchFamily="34" charset="-128"/>
                <a:cs typeface="Arial" charset="0"/>
              </a:rPr>
              <a:t>Trending – LTG news</a:t>
            </a:r>
          </a:p>
          <a:p>
            <a:pPr lvl="1">
              <a:buFont typeface="Courier New" pitchFamily="49" charset="0"/>
              <a:buChar char="o"/>
            </a:pPr>
            <a:r>
              <a:rPr lang="en-US" b="1" dirty="0" smtClean="0">
                <a:solidFill>
                  <a:schemeClr val="tx1">
                    <a:lumMod val="50000"/>
                  </a:schemeClr>
                </a:solidFill>
                <a:latin typeface="Arial" charset="0"/>
                <a:ea typeface="ＭＳ Ｐゴシック" pitchFamily="34" charset="-128"/>
                <a:cs typeface="Arial" charset="0"/>
              </a:rPr>
              <a:t>Create an Account to share your stories with LTG </a:t>
            </a:r>
          </a:p>
          <a:p>
            <a:pPr>
              <a:buFont typeface="Arial" charset="0"/>
              <a:buNone/>
            </a:pPr>
            <a:endParaRPr lang="en-US" dirty="0" smtClean="0">
              <a:latin typeface="Arial" charset="0"/>
              <a:ea typeface="ＭＳ Ｐゴシック" pitchFamily="34" charset="-128"/>
              <a:cs typeface="Arial" charset="0"/>
            </a:endParaRPr>
          </a:p>
          <a:p>
            <a:pPr>
              <a:buFont typeface="Arial" charset="0"/>
              <a:buNone/>
            </a:pPr>
            <a:endParaRPr lang="en-US" b="1" dirty="0" smtClean="0">
              <a:latin typeface="Arial" charset="0"/>
              <a:ea typeface="ＭＳ Ｐゴシック" pitchFamily="34" charset="-128"/>
              <a:cs typeface="Arial" charset="0"/>
            </a:endParaRPr>
          </a:p>
        </p:txBody>
      </p:sp>
      <p:pic>
        <p:nvPicPr>
          <p:cNvPr id="5122" name="Picture 2" descr="P:\generation On\Logos\LTG_logo_CMYK (2) 5-18-15.jpg"/>
          <p:cNvPicPr>
            <a:picLocks noChangeAspect="1" noChangeArrowheads="1"/>
          </p:cNvPicPr>
          <p:nvPr/>
        </p:nvPicPr>
        <p:blipFill>
          <a:blip r:embed="rId3"/>
          <a:srcRect/>
          <a:stretch>
            <a:fillRect/>
          </a:stretch>
        </p:blipFill>
        <p:spPr bwMode="auto">
          <a:xfrm>
            <a:off x="9995798" y="163511"/>
            <a:ext cx="1944624" cy="1161198"/>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783" y="4360985"/>
            <a:ext cx="2932160" cy="2236763"/>
          </a:xfrm>
          <a:prstGeom prst="rect">
            <a:avLst/>
          </a:prstGeom>
        </p:spPr>
      </p:pic>
    </p:spTree>
    <p:extLst>
      <p:ext uri="{BB962C8B-B14F-4D97-AF65-F5344CB8AC3E}">
        <p14:creationId xmlns:p14="http://schemas.microsoft.com/office/powerpoint/2010/main" val="4825405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Plan Giving Instruction</a:t>
            </a:r>
            <a:endParaRPr lang="en-US" b="1" dirty="0">
              <a:solidFill>
                <a:srgbClr val="FF0000"/>
              </a:solidFill>
            </a:endParaRPr>
          </a:p>
        </p:txBody>
      </p:sp>
      <p:sp>
        <p:nvSpPr>
          <p:cNvPr id="3" name="Content Placeholder 2"/>
          <p:cNvSpPr>
            <a:spLocks noGrp="1"/>
          </p:cNvSpPr>
          <p:nvPr>
            <p:ph idx="1"/>
          </p:nvPr>
        </p:nvSpPr>
        <p:spPr>
          <a:xfrm>
            <a:off x="838200" y="1825625"/>
            <a:ext cx="10515600" cy="4786190"/>
          </a:xfrm>
        </p:spPr>
        <p:txBody>
          <a:bodyPr>
            <a:normAutofit/>
          </a:bodyPr>
          <a:lstStyle/>
          <a:p>
            <a:r>
              <a:rPr lang="en-US" b="1" dirty="0">
                <a:hlinkClick r:id="rId2"/>
              </a:rPr>
              <a:t>Plan Giving Instruction through Your Calendar</a:t>
            </a:r>
            <a:endParaRPr lang="en-US" dirty="0"/>
          </a:p>
          <a:p>
            <a:r>
              <a:rPr lang="en-US" dirty="0"/>
              <a:t>Lessons</a:t>
            </a:r>
            <a:r>
              <a:rPr lang="en-US" dirty="0">
                <a:hlinkClick r:id="rId3"/>
              </a:rPr>
              <a:t> </a:t>
            </a:r>
            <a:r>
              <a:rPr lang="en-US" dirty="0"/>
              <a:t>and Teaching Resources by </a:t>
            </a:r>
            <a:r>
              <a:rPr lang="en-US" dirty="0" smtClean="0"/>
              <a:t>month-</a:t>
            </a:r>
            <a:r>
              <a:rPr lang="en-US" dirty="0"/>
              <a:t> A calendar-based menu of resources that aligns philanthropy and service with </a:t>
            </a:r>
            <a:r>
              <a:rPr lang="en-US" dirty="0" smtClean="0"/>
              <a:t>your </a:t>
            </a:r>
            <a:r>
              <a:rPr lang="en-US" dirty="0"/>
              <a:t>content and seasonal planning. Add service to your </a:t>
            </a:r>
            <a:r>
              <a:rPr lang="en-US" dirty="0" smtClean="0"/>
              <a:t>calendar </a:t>
            </a:r>
            <a:r>
              <a:rPr lang="en-US" dirty="0"/>
              <a:t>and maximize teachable moments. </a:t>
            </a:r>
            <a:endParaRPr lang="en-US" dirty="0" smtClean="0"/>
          </a:p>
          <a:p>
            <a:pPr marL="0" indent="0">
              <a:buNone/>
            </a:pPr>
            <a:r>
              <a:rPr lang="en-US" dirty="0" smtClean="0">
                <a:solidFill>
                  <a:srgbClr val="00B050"/>
                </a:solidFill>
              </a:rPr>
              <a:t>August –</a:t>
            </a:r>
          </a:p>
          <a:p>
            <a:r>
              <a:rPr lang="en-US" dirty="0">
                <a:solidFill>
                  <a:srgbClr val="0A72A6"/>
                </a:solidFill>
              </a:rPr>
              <a:t>Introduction to Philanthropy Lessons</a:t>
            </a:r>
          </a:p>
          <a:p>
            <a:r>
              <a:rPr lang="en-US" dirty="0">
                <a:solidFill>
                  <a:srgbClr val="FF6600"/>
                </a:solidFill>
              </a:rPr>
              <a:t>Character Education Lessons</a:t>
            </a:r>
          </a:p>
          <a:p>
            <a:r>
              <a:rPr lang="en-US" dirty="0">
                <a:solidFill>
                  <a:srgbClr val="7030A0"/>
                </a:solidFill>
              </a:rPr>
              <a:t>Establishing a Culture of Kindness </a:t>
            </a:r>
            <a:r>
              <a:rPr lang="en-US" dirty="0" smtClean="0"/>
              <a:t> </a:t>
            </a:r>
            <a:endParaRPr lang="en-US" dirty="0">
              <a:solidFill>
                <a:srgbClr val="00B050"/>
              </a:solidFill>
            </a:endParaRPr>
          </a:p>
          <a:p>
            <a:r>
              <a:rPr lang="en-US" dirty="0">
                <a:solidFill>
                  <a:srgbClr val="FF3399"/>
                </a:solidFill>
              </a:rPr>
              <a:t>Anti-Bullying Lessons</a:t>
            </a: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626" y="3619500"/>
            <a:ext cx="4330700" cy="29923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1463" y="0"/>
            <a:ext cx="3577737" cy="1945982"/>
          </a:xfrm>
          <a:prstGeom prst="rect">
            <a:avLst/>
          </a:prstGeom>
        </p:spPr>
      </p:pic>
    </p:spTree>
    <p:extLst>
      <p:ext uri="{BB962C8B-B14F-4D97-AF65-F5344CB8AC3E}">
        <p14:creationId xmlns:p14="http://schemas.microsoft.com/office/powerpoint/2010/main" val="2247785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48" y="590844"/>
            <a:ext cx="10185009" cy="745588"/>
          </a:xfrm>
        </p:spPr>
        <p:txBody>
          <a:bodyPr>
            <a:normAutofit fontScale="90000"/>
          </a:bodyPr>
          <a:lstStyle/>
          <a:p>
            <a:r>
              <a:rPr lang="en-US" b="1" dirty="0" smtClean="0"/>
              <a:t/>
            </a:r>
            <a:br>
              <a:rPr lang="en-US" b="1" dirty="0" smtClean="0"/>
            </a:br>
            <a:r>
              <a:rPr lang="en-US" b="1" dirty="0" smtClean="0"/>
              <a:t>Benefits </a:t>
            </a:r>
            <a:r>
              <a:rPr lang="en-US" b="1" dirty="0"/>
              <a:t>of registering yourself and your school: </a:t>
            </a:r>
            <a:r>
              <a:rPr lang="en-US" dirty="0"/>
              <a:t> </a:t>
            </a:r>
            <a:br>
              <a:rPr lang="en-US" dirty="0"/>
            </a:br>
            <a:endParaRPr lang="en-US" b="1" dirty="0"/>
          </a:p>
        </p:txBody>
      </p:sp>
      <p:sp>
        <p:nvSpPr>
          <p:cNvPr id="3" name="Content Placeholder 2"/>
          <p:cNvSpPr>
            <a:spLocks noGrp="1"/>
          </p:cNvSpPr>
          <p:nvPr>
            <p:ph idx="1"/>
          </p:nvPr>
        </p:nvSpPr>
        <p:spPr>
          <a:xfrm>
            <a:off x="838200" y="1336432"/>
            <a:ext cx="10515600" cy="4332847"/>
          </a:xfrm>
        </p:spPr>
        <p:txBody>
          <a:bodyPr>
            <a:normAutofit fontScale="92500" lnSpcReduction="10000"/>
          </a:bodyPr>
          <a:lstStyle/>
          <a:p>
            <a:pPr marL="0" indent="0" fontAlgn="base">
              <a:buNone/>
            </a:pPr>
            <a:endParaRPr lang="en-US" dirty="0"/>
          </a:p>
          <a:p>
            <a:pPr fontAlgn="base"/>
            <a:r>
              <a:rPr lang="en-US" dirty="0" err="1">
                <a:solidFill>
                  <a:srgbClr val="7030A0"/>
                </a:solidFill>
              </a:rPr>
              <a:t>generationOn</a:t>
            </a:r>
            <a:r>
              <a:rPr lang="en-US" dirty="0">
                <a:solidFill>
                  <a:srgbClr val="7030A0"/>
                </a:solidFill>
              </a:rPr>
              <a:t> and LTG e-newsletters and monthly updates from </a:t>
            </a:r>
            <a:r>
              <a:rPr lang="en-US" dirty="0" err="1">
                <a:solidFill>
                  <a:srgbClr val="7030A0"/>
                </a:solidFill>
              </a:rPr>
              <a:t>genOn</a:t>
            </a:r>
            <a:r>
              <a:rPr lang="en-US" dirty="0">
                <a:solidFill>
                  <a:srgbClr val="7030A0"/>
                </a:solidFill>
              </a:rPr>
              <a:t> IN with Lesson suggestions and monthly Moments of Service.</a:t>
            </a:r>
            <a:r>
              <a:rPr lang="en-US" dirty="0">
                <a:solidFill>
                  <a:srgbClr val="FF0000"/>
                </a:solidFill>
              </a:rPr>
              <a:t>  </a:t>
            </a:r>
          </a:p>
          <a:p>
            <a:pPr fontAlgn="base"/>
            <a:r>
              <a:rPr lang="en-US" dirty="0">
                <a:solidFill>
                  <a:srgbClr val="00B050"/>
                </a:solidFill>
              </a:rPr>
              <a:t>Access and download anything on the website.</a:t>
            </a:r>
            <a:r>
              <a:rPr lang="en-US" dirty="0">
                <a:solidFill>
                  <a:srgbClr val="FF0000"/>
                </a:solidFill>
              </a:rPr>
              <a:t> </a:t>
            </a:r>
          </a:p>
          <a:p>
            <a:pPr fontAlgn="base"/>
            <a:r>
              <a:rPr lang="en-US" dirty="0">
                <a:solidFill>
                  <a:srgbClr val="FF0000"/>
                </a:solidFill>
              </a:rPr>
              <a:t>Eligible for mini grant opportunities </a:t>
            </a:r>
          </a:p>
          <a:p>
            <a:pPr fontAlgn="base"/>
            <a:r>
              <a:rPr lang="en-US" dirty="0">
                <a:solidFill>
                  <a:srgbClr val="CC0099"/>
                </a:solidFill>
              </a:rPr>
              <a:t>Technical Assistance from </a:t>
            </a:r>
            <a:r>
              <a:rPr lang="en-US" dirty="0" err="1">
                <a:solidFill>
                  <a:srgbClr val="CC0099"/>
                </a:solidFill>
              </a:rPr>
              <a:t>generationOn</a:t>
            </a:r>
            <a:r>
              <a:rPr lang="en-US" dirty="0">
                <a:solidFill>
                  <a:srgbClr val="CC0099"/>
                </a:solidFill>
              </a:rPr>
              <a:t> Indiana  </a:t>
            </a:r>
            <a:r>
              <a:rPr lang="en-US" dirty="0">
                <a:solidFill>
                  <a:srgbClr val="FF0000"/>
                </a:solidFill>
              </a:rPr>
              <a:t>       </a:t>
            </a:r>
          </a:p>
          <a:p>
            <a:pPr fontAlgn="base"/>
            <a:r>
              <a:rPr lang="en-US" b="1" u="sng" dirty="0">
                <a:solidFill>
                  <a:srgbClr val="FF0000"/>
                </a:solidFill>
                <a:hlinkClick r:id="rId2"/>
              </a:rPr>
              <a:t>Joining your school account </a:t>
            </a:r>
            <a:r>
              <a:rPr lang="en-US" b="1" dirty="0">
                <a:solidFill>
                  <a:srgbClr val="FF0066"/>
                </a:solidFill>
              </a:rPr>
              <a:t>will allow you access to the online </a:t>
            </a:r>
            <a:r>
              <a:rPr lang="en-US" b="1" u="sng" dirty="0">
                <a:solidFill>
                  <a:schemeClr val="tx1">
                    <a:lumMod val="95000"/>
                    <a:lumOff val="5000"/>
                  </a:schemeClr>
                </a:solidFill>
              </a:rPr>
              <a:t>Schools Service-Learning Tracker </a:t>
            </a:r>
            <a:r>
              <a:rPr lang="en-US" b="1" dirty="0">
                <a:solidFill>
                  <a:srgbClr val="FF0066"/>
                </a:solidFill>
              </a:rPr>
              <a:t>to submit service learning projects, tell your service story, measure impact, and document learning outcomes </a:t>
            </a:r>
          </a:p>
          <a:p>
            <a:pPr fontAlgn="base"/>
            <a:r>
              <a:rPr lang="en-US" b="1" u="sng" dirty="0" smtClean="0">
                <a:solidFill>
                  <a:srgbClr val="FF6600"/>
                </a:solidFill>
              </a:rPr>
              <a:t>Free </a:t>
            </a:r>
            <a:r>
              <a:rPr lang="en-US" b="1" u="sng" dirty="0">
                <a:solidFill>
                  <a:srgbClr val="FF6600"/>
                </a:solidFill>
              </a:rPr>
              <a:t>PD from </a:t>
            </a:r>
            <a:r>
              <a:rPr lang="en-US" b="1" u="sng" dirty="0" err="1">
                <a:solidFill>
                  <a:srgbClr val="FF6600"/>
                </a:solidFill>
              </a:rPr>
              <a:t>genOn</a:t>
            </a:r>
            <a:r>
              <a:rPr lang="en-US" b="1" u="sng" dirty="0">
                <a:solidFill>
                  <a:srgbClr val="FF6600"/>
                </a:solidFill>
              </a:rPr>
              <a:t> IN</a:t>
            </a:r>
            <a:r>
              <a:rPr lang="en-US" sz="3600" b="1" u="sng" dirty="0">
                <a:solidFill>
                  <a:srgbClr val="FF0066"/>
                </a:solidFill>
              </a:rPr>
              <a:t> </a:t>
            </a:r>
            <a:endParaRPr lang="en-US" sz="3600" b="1" dirty="0">
              <a:solidFill>
                <a:srgbClr val="FF0066"/>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897" y="5036233"/>
            <a:ext cx="4123006" cy="16935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264" y="170719"/>
            <a:ext cx="1964787" cy="1165713"/>
          </a:xfrm>
          <a:prstGeom prst="rect">
            <a:avLst/>
          </a:prstGeom>
        </p:spPr>
      </p:pic>
    </p:spTree>
    <p:extLst>
      <p:ext uri="{BB962C8B-B14F-4D97-AF65-F5344CB8AC3E}">
        <p14:creationId xmlns:p14="http://schemas.microsoft.com/office/powerpoint/2010/main" val="919964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117600" y="274638"/>
            <a:ext cx="10464800" cy="639762"/>
          </a:xfrm>
        </p:spPr>
        <p:txBody>
          <a:bodyPr>
            <a:noAutofit/>
          </a:bodyPr>
          <a:lstStyle/>
          <a:p>
            <a:r>
              <a:rPr lang="en-US" sz="4400" dirty="0" smtClean="0">
                <a:solidFill>
                  <a:srgbClr val="FF0000"/>
                </a:solidFill>
                <a:latin typeface="Arial" charset="0"/>
                <a:ea typeface="ＭＳ Ｐゴシック" pitchFamily="34" charset="-128"/>
                <a:cs typeface="Arial" charset="0"/>
              </a:rPr>
              <a:t>Mini-grant opportunities – from </a:t>
            </a:r>
            <a:r>
              <a:rPr lang="en-US" sz="4400" dirty="0" err="1" smtClean="0">
                <a:solidFill>
                  <a:srgbClr val="FF0000"/>
                </a:solidFill>
                <a:latin typeface="Arial" charset="0"/>
                <a:ea typeface="ＭＳ Ｐゴシック" pitchFamily="34" charset="-128"/>
                <a:cs typeface="Arial" charset="0"/>
              </a:rPr>
              <a:t>genOn</a:t>
            </a:r>
            <a:r>
              <a:rPr lang="en-US" sz="4400" dirty="0">
                <a:solidFill>
                  <a:srgbClr val="FF0000"/>
                </a:solidFill>
                <a:latin typeface="Arial" charset="0"/>
                <a:ea typeface="ＭＳ Ｐゴシック" pitchFamily="34" charset="-128"/>
                <a:cs typeface="Arial" charset="0"/>
              </a:rPr>
              <a:t> </a:t>
            </a:r>
            <a:r>
              <a:rPr lang="en-US" sz="4400" dirty="0" smtClean="0">
                <a:solidFill>
                  <a:srgbClr val="FF0000"/>
                </a:solidFill>
                <a:latin typeface="Arial" charset="0"/>
                <a:ea typeface="ＭＳ Ｐゴシック" pitchFamily="34" charset="-128"/>
                <a:cs typeface="Arial" charset="0"/>
              </a:rPr>
              <a:t>IN</a:t>
            </a:r>
            <a:br>
              <a:rPr lang="en-US" sz="4400" dirty="0" smtClean="0">
                <a:solidFill>
                  <a:srgbClr val="FF0000"/>
                </a:solidFill>
                <a:latin typeface="Arial" charset="0"/>
                <a:ea typeface="ＭＳ Ｐゴシック" pitchFamily="34" charset="-128"/>
                <a:cs typeface="Arial" charset="0"/>
              </a:rPr>
            </a:br>
            <a:endParaRPr lang="en-US" sz="4400" dirty="0" smtClean="0">
              <a:solidFill>
                <a:srgbClr val="FF0000"/>
              </a:solidFill>
              <a:latin typeface="Arial" charset="0"/>
              <a:ea typeface="ＭＳ Ｐゴシック" pitchFamily="34" charset="-128"/>
              <a:cs typeface="Arial" charset="0"/>
            </a:endParaRPr>
          </a:p>
        </p:txBody>
      </p:sp>
      <p:sp>
        <p:nvSpPr>
          <p:cNvPr id="17411" name="Content Placeholder 2"/>
          <p:cNvSpPr>
            <a:spLocks noGrp="1"/>
          </p:cNvSpPr>
          <p:nvPr>
            <p:ph idx="1"/>
          </p:nvPr>
        </p:nvSpPr>
        <p:spPr>
          <a:xfrm>
            <a:off x="1117600" y="914400"/>
            <a:ext cx="10464800" cy="5134708"/>
          </a:xfrm>
        </p:spPr>
        <p:txBody>
          <a:bodyPr>
            <a:normAutofit/>
          </a:bodyPr>
          <a:lstStyle/>
          <a:p>
            <a:r>
              <a:rPr lang="en-US" sz="2000" b="1" dirty="0" smtClean="0">
                <a:solidFill>
                  <a:srgbClr val="FF0000"/>
                </a:solidFill>
                <a:latin typeface="Arial" charset="0"/>
                <a:ea typeface="ＭＳ Ｐゴシック" pitchFamily="34" charset="-128"/>
                <a:cs typeface="Arial" charset="0"/>
              </a:rPr>
              <a:t>generationOn Indiana mini-grants </a:t>
            </a:r>
            <a:r>
              <a:rPr lang="en-US" sz="2000" dirty="0" smtClean="0">
                <a:latin typeface="Arial" charset="0"/>
                <a:ea typeface="ＭＳ Ｐゴシック" pitchFamily="34" charset="-128"/>
                <a:cs typeface="Arial" charset="0"/>
              </a:rPr>
              <a:t>– </a:t>
            </a:r>
            <a:r>
              <a:rPr lang="en-US" sz="2000" b="1" dirty="0" smtClean="0">
                <a:solidFill>
                  <a:srgbClr val="FF0000"/>
                </a:solidFill>
                <a:latin typeface="Arial" charset="0"/>
                <a:ea typeface="ＭＳ Ｐゴシック" pitchFamily="34" charset="-128"/>
                <a:cs typeface="Arial" charset="0"/>
              </a:rPr>
              <a:t>see handout</a:t>
            </a:r>
          </a:p>
          <a:p>
            <a:pPr lvl="1"/>
            <a:r>
              <a:rPr lang="en-US" sz="2000" b="1" dirty="0" smtClean="0">
                <a:solidFill>
                  <a:srgbClr val="FF0000"/>
                </a:solidFill>
                <a:latin typeface="Arial" charset="0"/>
                <a:ea typeface="ＭＳ Ｐゴシック" pitchFamily="34" charset="-128"/>
                <a:cs typeface="Arial" charset="0"/>
              </a:rPr>
              <a:t>$250 </a:t>
            </a:r>
            <a:r>
              <a:rPr lang="en-US" sz="2000" b="1" dirty="0" smtClean="0">
                <a:latin typeface="Arial" charset="0"/>
                <a:ea typeface="ＭＳ Ｐゴシック" pitchFamily="34" charset="-128"/>
                <a:cs typeface="Arial" charset="0"/>
              </a:rPr>
              <a:t>mini-grants for teachers </a:t>
            </a:r>
            <a:r>
              <a:rPr lang="en-US" sz="2000" dirty="0" smtClean="0">
                <a:latin typeface="Arial" charset="0"/>
                <a:ea typeface="ＭＳ Ｐゴシック" pitchFamily="34" charset="-128"/>
                <a:cs typeface="Arial" charset="0"/>
              </a:rPr>
              <a:t>in Indiana schools to support service-learning projects.</a:t>
            </a:r>
          </a:p>
          <a:p>
            <a:pPr lvl="1"/>
            <a:r>
              <a:rPr lang="en-US" sz="2000" b="1" dirty="0" smtClean="0">
                <a:latin typeface="Arial" charset="0"/>
                <a:ea typeface="ＭＳ Ｐゴシック" pitchFamily="34" charset="-128"/>
                <a:cs typeface="Arial" charset="0"/>
              </a:rPr>
              <a:t>The LIVE LINK to this </a:t>
            </a:r>
            <a:r>
              <a:rPr lang="en-US" sz="2000" b="1" u="sng" dirty="0" smtClean="0">
                <a:latin typeface="Arial" charset="0"/>
                <a:ea typeface="ＭＳ Ｐゴシック" pitchFamily="34" charset="-128"/>
                <a:cs typeface="Arial" charset="0"/>
              </a:rPr>
              <a:t>online application</a:t>
            </a:r>
            <a:r>
              <a:rPr lang="en-US" sz="2000" b="1" dirty="0" smtClean="0">
                <a:latin typeface="Arial" charset="0"/>
                <a:ea typeface="ＭＳ Ｐゴシック" pitchFamily="34" charset="-128"/>
                <a:cs typeface="Arial" charset="0"/>
              </a:rPr>
              <a:t> is emailed to you from Joan Belschwender  </a:t>
            </a:r>
            <a:r>
              <a:rPr lang="en-US" sz="2000" b="1" dirty="0" smtClean="0">
                <a:latin typeface="Arial" charset="0"/>
                <a:ea typeface="ＭＳ Ｐゴシック" pitchFamily="34" charset="-128"/>
                <a:cs typeface="Arial" charset="0"/>
                <a:hlinkClick r:id="rId3"/>
              </a:rPr>
              <a:t>generationOn@iasp.org</a:t>
            </a:r>
            <a:r>
              <a:rPr lang="en-US" sz="2000" b="1" dirty="0" smtClean="0">
                <a:latin typeface="Arial" charset="0"/>
                <a:ea typeface="ＭＳ Ｐゴシック" pitchFamily="34" charset="-128"/>
                <a:cs typeface="Arial" charset="0"/>
              </a:rPr>
              <a:t> after you register.  You will NOT find this on the generationOn Website</a:t>
            </a:r>
          </a:p>
          <a:p>
            <a:pPr lvl="1">
              <a:buFont typeface="Arial" charset="0"/>
              <a:buNone/>
            </a:pPr>
            <a:r>
              <a:rPr lang="en-US" sz="2000" dirty="0" smtClean="0">
                <a:latin typeface="Arial" charset="0"/>
                <a:ea typeface="ＭＳ Ｐゴシック" pitchFamily="34" charset="-128"/>
                <a:cs typeface="Arial" charset="0"/>
              </a:rPr>
              <a:t>-These mini-grants are funded by Lilly Endowment, Inc. and facilitated by IASP. </a:t>
            </a:r>
          </a:p>
          <a:p>
            <a:pPr lvl="1">
              <a:buFontTx/>
              <a:buChar char="-"/>
            </a:pPr>
            <a:r>
              <a:rPr lang="en-US" sz="2000" b="1" dirty="0" smtClean="0">
                <a:solidFill>
                  <a:srgbClr val="C00000"/>
                </a:solidFill>
                <a:latin typeface="Arial" charset="0"/>
                <a:ea typeface="ＭＳ Ｐゴシック" pitchFamily="34" charset="-128"/>
                <a:cs typeface="Arial" charset="0"/>
              </a:rPr>
              <a:t>Mini-grant requirements: </a:t>
            </a:r>
          </a:p>
          <a:p>
            <a:pPr lvl="2">
              <a:buFontTx/>
              <a:buChar char="-"/>
            </a:pPr>
            <a:r>
              <a:rPr lang="en-US" dirty="0" smtClean="0">
                <a:latin typeface="Arial" charset="0"/>
                <a:ea typeface="ＭＳ Ｐゴシック" pitchFamily="34" charset="-128"/>
                <a:cs typeface="Arial" charset="0"/>
              </a:rPr>
              <a:t>Teacher must be </a:t>
            </a:r>
            <a:r>
              <a:rPr lang="en-US" b="1" dirty="0" smtClean="0">
                <a:solidFill>
                  <a:srgbClr val="C00000"/>
                </a:solidFill>
                <a:latin typeface="Arial" charset="0"/>
                <a:ea typeface="ＭＳ Ｐゴシック" pitchFamily="34" charset="-128"/>
                <a:cs typeface="Arial" charset="0"/>
              </a:rPr>
              <a:t>registered</a:t>
            </a:r>
            <a:r>
              <a:rPr lang="en-US" dirty="0" smtClean="0">
                <a:latin typeface="Arial" charset="0"/>
                <a:ea typeface="ＭＳ Ｐゴシック" pitchFamily="34" charset="-128"/>
                <a:cs typeface="Arial" charset="0"/>
              </a:rPr>
              <a:t> on the website so you are on our genOn IN database and have a generationOn account </a:t>
            </a:r>
          </a:p>
          <a:p>
            <a:pPr lvl="2">
              <a:buFontTx/>
              <a:buChar char="-"/>
            </a:pPr>
            <a:r>
              <a:rPr lang="en-US" dirty="0" smtClean="0">
                <a:latin typeface="Arial" charset="0"/>
                <a:ea typeface="ＭＳ Ｐゴシック" pitchFamily="34" charset="-128"/>
                <a:cs typeface="Arial" charset="0"/>
              </a:rPr>
              <a:t>Use a </a:t>
            </a:r>
            <a:r>
              <a:rPr lang="en-US" b="1" dirty="0" smtClean="0">
                <a:solidFill>
                  <a:srgbClr val="C00000"/>
                </a:solidFill>
                <a:latin typeface="Arial" charset="0"/>
                <a:ea typeface="ＭＳ Ｐゴシック" pitchFamily="34" charset="-128"/>
                <a:cs typeface="Arial" charset="0"/>
              </a:rPr>
              <a:t>Learning to Give lesson </a:t>
            </a:r>
            <a:r>
              <a:rPr lang="en-US" dirty="0" smtClean="0">
                <a:latin typeface="Arial" charset="0"/>
                <a:ea typeface="ＭＳ Ｐゴシック" pitchFamily="34" charset="-128"/>
                <a:cs typeface="Arial" charset="0"/>
              </a:rPr>
              <a:t>with the students,</a:t>
            </a:r>
          </a:p>
          <a:p>
            <a:pPr lvl="2">
              <a:buFontTx/>
              <a:buChar char="-"/>
            </a:pPr>
            <a:r>
              <a:rPr lang="en-US" dirty="0" smtClean="0">
                <a:latin typeface="Arial" charset="0"/>
                <a:ea typeface="ＭＳ Ｐゴシック" pitchFamily="34" charset="-128"/>
                <a:cs typeface="Arial" charset="0"/>
              </a:rPr>
              <a:t>Submit the data from the project on the </a:t>
            </a:r>
            <a:r>
              <a:rPr lang="en-US" b="1" dirty="0" smtClean="0">
                <a:solidFill>
                  <a:srgbClr val="C00000"/>
                </a:solidFill>
                <a:latin typeface="Arial" charset="0"/>
                <a:ea typeface="ＭＳ Ｐゴシック" pitchFamily="34" charset="-128"/>
                <a:cs typeface="Arial" charset="0"/>
              </a:rPr>
              <a:t>service- learning tracker </a:t>
            </a:r>
            <a:r>
              <a:rPr lang="en-US" dirty="0" smtClean="0">
                <a:latin typeface="Arial" charset="0"/>
                <a:ea typeface="ＭＳ Ｐゴシック" pitchFamily="34" charset="-128"/>
                <a:cs typeface="Arial" charset="0"/>
              </a:rPr>
              <a:t>on your generationOn account. </a:t>
            </a:r>
          </a:p>
          <a:p>
            <a:pPr lvl="2">
              <a:buFontTx/>
              <a:buChar char="-"/>
            </a:pPr>
            <a:endParaRPr lang="en-US" dirty="0">
              <a:solidFill>
                <a:schemeClr val="tx1">
                  <a:lumMod val="50000"/>
                </a:schemeClr>
              </a:solidFill>
              <a:latin typeface="Arial" charset="0"/>
              <a:ea typeface="ＭＳ Ｐゴシック" pitchFamily="34" charset="-128"/>
              <a:cs typeface="Arial" charset="0"/>
            </a:endParaRPr>
          </a:p>
          <a:p>
            <a:pPr lvl="2">
              <a:buFontTx/>
              <a:buChar char="-"/>
            </a:pPr>
            <a:endParaRPr lang="en-US" dirty="0" smtClean="0">
              <a:solidFill>
                <a:schemeClr val="tx1">
                  <a:lumMod val="50000"/>
                </a:schemeClr>
              </a:solidFill>
              <a:latin typeface="Arial" charset="0"/>
              <a:ea typeface="ＭＳ Ｐゴシック" pitchFamily="34" charset="-128"/>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332" y="4733460"/>
            <a:ext cx="3742007" cy="1955410"/>
          </a:xfrm>
          <a:prstGeom prst="rect">
            <a:avLst/>
          </a:prstGeom>
        </p:spPr>
      </p:pic>
    </p:spTree>
    <p:extLst>
      <p:ext uri="{BB962C8B-B14F-4D97-AF65-F5344CB8AC3E}">
        <p14:creationId xmlns:p14="http://schemas.microsoft.com/office/powerpoint/2010/main" val="2768222356"/>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B050"/>
                </a:solidFill>
              </a:rPr>
              <a:t>generationOn</a:t>
            </a:r>
            <a:r>
              <a:rPr lang="en-US" b="1" dirty="0" smtClean="0">
                <a:solidFill>
                  <a:srgbClr val="00B050"/>
                </a:solidFill>
              </a:rPr>
              <a:t> Service Clubs  </a:t>
            </a:r>
            <a:endParaRPr lang="en-US" b="1" dirty="0">
              <a:solidFill>
                <a:srgbClr val="00B0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9671" y="219065"/>
            <a:ext cx="3290327" cy="1842583"/>
          </a:xfrm>
        </p:spPr>
      </p:pic>
      <p:sp>
        <p:nvSpPr>
          <p:cNvPr id="6" name="TextBox 5"/>
          <p:cNvSpPr txBox="1"/>
          <p:nvPr/>
        </p:nvSpPr>
        <p:spPr>
          <a:xfrm>
            <a:off x="611062" y="1836748"/>
            <a:ext cx="10461810" cy="4154984"/>
          </a:xfrm>
          <a:prstGeom prst="rect">
            <a:avLst/>
          </a:prstGeom>
          <a:noFill/>
        </p:spPr>
        <p:txBody>
          <a:bodyPr wrap="square" rtlCol="0">
            <a:spAutoFit/>
          </a:bodyPr>
          <a:lstStyle/>
          <a:p>
            <a:r>
              <a:rPr lang="en-US" sz="2400" b="1" dirty="0" smtClean="0">
                <a:solidFill>
                  <a:srgbClr val="7030A0"/>
                </a:solidFill>
              </a:rPr>
              <a:t>Kids Care Clubs </a:t>
            </a:r>
            <a:r>
              <a:rPr lang="en-US" sz="2400" dirty="0" smtClean="0">
                <a:solidFill>
                  <a:srgbClr val="7030A0"/>
                </a:solidFill>
              </a:rPr>
              <a:t>– Elementary School Children (ages 5-10)</a:t>
            </a:r>
          </a:p>
          <a:p>
            <a:r>
              <a:rPr lang="en-US" sz="2400" b="1" dirty="0" smtClean="0">
                <a:solidFill>
                  <a:srgbClr val="7030A0"/>
                </a:solidFill>
              </a:rPr>
              <a:t>Service Clubs </a:t>
            </a:r>
            <a:r>
              <a:rPr lang="en-US" sz="2400" dirty="0" smtClean="0">
                <a:solidFill>
                  <a:srgbClr val="7030A0"/>
                </a:solidFill>
              </a:rPr>
              <a:t>– Middle and high school students ( ages 11-18)</a:t>
            </a:r>
          </a:p>
          <a:p>
            <a:endParaRPr lang="en-US" dirty="0"/>
          </a:p>
          <a:p>
            <a:r>
              <a:rPr lang="en-US" dirty="0" smtClean="0">
                <a:solidFill>
                  <a:srgbClr val="FF0000"/>
                </a:solidFill>
              </a:rPr>
              <a:t>Clubs receive</a:t>
            </a:r>
            <a:r>
              <a:rPr lang="en-US" dirty="0" smtClean="0"/>
              <a:t>:</a:t>
            </a:r>
          </a:p>
          <a:p>
            <a:pPr marL="285750" indent="-285750">
              <a:buFont typeface="Arial" panose="020B0604020202020204" pitchFamily="34" charset="0"/>
              <a:buChar char="•"/>
            </a:pPr>
            <a:r>
              <a:rPr lang="en-US" dirty="0" smtClean="0">
                <a:solidFill>
                  <a:srgbClr val="002060"/>
                </a:solidFill>
              </a:rPr>
              <a:t>Facilitator Handbook</a:t>
            </a:r>
          </a:p>
          <a:p>
            <a:pPr marL="285750" indent="-285750">
              <a:buFont typeface="Arial" panose="020B0604020202020204" pitchFamily="34" charset="0"/>
              <a:buChar char="•"/>
            </a:pPr>
            <a:r>
              <a:rPr lang="en-US" dirty="0" smtClean="0">
                <a:solidFill>
                  <a:srgbClr val="002060"/>
                </a:solidFill>
              </a:rPr>
              <a:t>Monthly Newsletter</a:t>
            </a:r>
          </a:p>
          <a:p>
            <a:pPr marL="285750" indent="-285750">
              <a:buFont typeface="Arial" panose="020B0604020202020204" pitchFamily="34" charset="0"/>
              <a:buChar char="•"/>
            </a:pPr>
            <a:r>
              <a:rPr lang="en-US" dirty="0" smtClean="0">
                <a:solidFill>
                  <a:srgbClr val="002060"/>
                </a:solidFill>
              </a:rPr>
              <a:t>Project Guides</a:t>
            </a:r>
          </a:p>
          <a:p>
            <a:pPr marL="285750" indent="-285750">
              <a:buFont typeface="Arial" panose="020B0604020202020204" pitchFamily="34" charset="0"/>
              <a:buChar char="•"/>
            </a:pPr>
            <a:r>
              <a:rPr lang="en-US" dirty="0" smtClean="0">
                <a:solidFill>
                  <a:srgbClr val="002060"/>
                </a:solidFill>
              </a:rPr>
              <a:t>Fact Sheets</a:t>
            </a:r>
          </a:p>
          <a:p>
            <a:pPr marL="285750" indent="-285750">
              <a:buFont typeface="Arial" panose="020B0604020202020204" pitchFamily="34" charset="0"/>
              <a:buChar char="•"/>
            </a:pPr>
            <a:r>
              <a:rPr lang="en-US" dirty="0" smtClean="0">
                <a:solidFill>
                  <a:srgbClr val="002060"/>
                </a:solidFill>
              </a:rPr>
              <a:t>Lesson Plans</a:t>
            </a:r>
          </a:p>
          <a:p>
            <a:pPr marL="285750" indent="-285750">
              <a:buFont typeface="Arial" panose="020B0604020202020204" pitchFamily="34" charset="0"/>
              <a:buChar char="•"/>
            </a:pPr>
            <a:r>
              <a:rPr lang="en-US" dirty="0" smtClean="0">
                <a:solidFill>
                  <a:srgbClr val="002060"/>
                </a:solidFill>
              </a:rPr>
              <a:t>Youth-Centered Project Planning Material</a:t>
            </a:r>
          </a:p>
          <a:p>
            <a:pPr marL="285750" indent="-285750">
              <a:buFont typeface="Arial" panose="020B0604020202020204" pitchFamily="34" charset="0"/>
              <a:buChar char="•"/>
            </a:pPr>
            <a:r>
              <a:rPr lang="en-US" dirty="0" smtClean="0">
                <a:solidFill>
                  <a:srgbClr val="002060"/>
                </a:solidFill>
              </a:rPr>
              <a:t>Grants and Opportunities</a:t>
            </a:r>
          </a:p>
          <a:p>
            <a:pPr marL="285750" indent="-285750">
              <a:buFont typeface="Arial" panose="020B0604020202020204" pitchFamily="34" charset="0"/>
              <a:buChar char="•"/>
            </a:pPr>
            <a:r>
              <a:rPr lang="en-US" dirty="0" smtClean="0">
                <a:solidFill>
                  <a:srgbClr val="002060"/>
                </a:solidFill>
              </a:rPr>
              <a:t>Technical Assistance and Training</a:t>
            </a:r>
          </a:p>
          <a:p>
            <a:pPr marL="285750" indent="-285750">
              <a:buFont typeface="Arial" panose="020B0604020202020204" pitchFamily="34" charset="0"/>
              <a:buChar char="•"/>
            </a:pPr>
            <a:r>
              <a:rPr lang="en-US" dirty="0" smtClean="0">
                <a:solidFill>
                  <a:srgbClr val="002060"/>
                </a:solidFill>
              </a:rPr>
              <a:t>Tracking and Evaluation</a:t>
            </a:r>
            <a:endParaRPr lang="en-US" b="1" dirty="0" smtClean="0">
              <a:solidFill>
                <a:srgbClr val="002060"/>
              </a:solidFill>
            </a:endParaRPr>
          </a:p>
          <a:p>
            <a:r>
              <a:rPr lang="en-US" b="1" dirty="0" smtClean="0">
                <a:solidFill>
                  <a:srgbClr val="00B050"/>
                </a:solidFill>
              </a:rPr>
              <a:t>Go to </a:t>
            </a:r>
            <a:r>
              <a:rPr lang="en-US" b="1" dirty="0" smtClean="0">
                <a:solidFill>
                  <a:srgbClr val="00B050"/>
                </a:solidFill>
                <a:hlinkClick r:id="rId3"/>
              </a:rPr>
              <a:t>www.generationOn.org/clubs</a:t>
            </a:r>
            <a:r>
              <a:rPr lang="en-US" b="1" dirty="0" smtClean="0">
                <a:solidFill>
                  <a:srgbClr val="00B050"/>
                </a:solidFill>
              </a:rPr>
              <a:t>  to register your new club!!</a:t>
            </a:r>
            <a:endParaRPr lang="en-US" b="1" dirty="0">
              <a:solidFill>
                <a:srgbClr val="00B05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630" y="4351945"/>
            <a:ext cx="4336736" cy="1674055"/>
          </a:xfrm>
          <a:prstGeom prst="rect">
            <a:avLst/>
          </a:prstGeom>
        </p:spPr>
      </p:pic>
    </p:spTree>
    <p:extLst>
      <p:ext uri="{BB962C8B-B14F-4D97-AF65-F5344CB8AC3E}">
        <p14:creationId xmlns:p14="http://schemas.microsoft.com/office/powerpoint/2010/main" val="1135793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Disability Awareness for Peers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3399"/>
                </a:solidFill>
              </a:rPr>
              <a:t>Everyone is Special – Grades K, 1, 2</a:t>
            </a:r>
          </a:p>
          <a:p>
            <a:pPr marL="0" indent="0">
              <a:buNone/>
            </a:pPr>
            <a:r>
              <a:rPr lang="en-US" dirty="0" smtClean="0">
                <a:solidFill>
                  <a:srgbClr val="7030A0"/>
                </a:solidFill>
                <a:hlinkClick r:id="rId2"/>
              </a:rPr>
              <a:t>www.learningtogive.org/units/philanthropic-literature/everyone-special</a:t>
            </a:r>
            <a:endParaRPr lang="en-US" dirty="0" smtClean="0">
              <a:solidFill>
                <a:srgbClr val="7030A0"/>
              </a:solidFill>
            </a:endParaRPr>
          </a:p>
          <a:p>
            <a:pPr marL="0" indent="0">
              <a:buNone/>
            </a:pPr>
            <a:r>
              <a:rPr lang="en-US" dirty="0">
                <a:solidFill>
                  <a:srgbClr val="FF6600"/>
                </a:solidFill>
              </a:rPr>
              <a:t>To expose students to literature which reinforces the concept of </a:t>
            </a:r>
            <a:r>
              <a:rPr lang="en-US" i="1" dirty="0">
                <a:solidFill>
                  <a:srgbClr val="FF6600"/>
                </a:solidFill>
              </a:rPr>
              <a:t>tolerance</a:t>
            </a:r>
            <a:r>
              <a:rPr lang="en-US" dirty="0">
                <a:solidFill>
                  <a:srgbClr val="FF6600"/>
                </a:solidFill>
              </a:rPr>
              <a:t> toward people who are different. (The focus is on special-needs persons.) This lesson will also relate tolerance to becoming a </a:t>
            </a:r>
            <a:r>
              <a:rPr lang="en-US" i="1" dirty="0">
                <a:solidFill>
                  <a:srgbClr val="FF6600"/>
                </a:solidFill>
              </a:rPr>
              <a:t>responsible citizen</a:t>
            </a:r>
            <a:r>
              <a:rPr lang="en-US" dirty="0">
                <a:solidFill>
                  <a:srgbClr val="FF6600"/>
                </a:solidFill>
              </a:rPr>
              <a:t>.</a:t>
            </a:r>
            <a:endParaRPr lang="en-US" dirty="0" smtClean="0">
              <a:solidFill>
                <a:srgbClr val="FF6600"/>
              </a:solidFill>
            </a:endParaRPr>
          </a:p>
          <a:p>
            <a:pPr marL="0" indent="0">
              <a:buNone/>
            </a:pPr>
            <a:r>
              <a:rPr lang="en-US" dirty="0" smtClean="0">
                <a:solidFill>
                  <a:srgbClr val="7030A0"/>
                </a:solidFill>
              </a:rPr>
              <a:t>What </a:t>
            </a:r>
            <a:r>
              <a:rPr lang="en-US" dirty="0">
                <a:solidFill>
                  <a:srgbClr val="7030A0"/>
                </a:solidFill>
              </a:rPr>
              <a:t>Respect Means to Me </a:t>
            </a:r>
            <a:r>
              <a:rPr lang="en-US" dirty="0" smtClean="0">
                <a:solidFill>
                  <a:srgbClr val="7030A0"/>
                </a:solidFill>
              </a:rPr>
              <a:t>-Grades 3,4,5 </a:t>
            </a:r>
            <a:r>
              <a:rPr lang="en-US" dirty="0" smtClean="0">
                <a:hlinkClick r:id="rId3"/>
              </a:rPr>
              <a:t>https</a:t>
            </a:r>
            <a:r>
              <a:rPr lang="en-US" dirty="0">
                <a:hlinkClick r:id="rId3"/>
              </a:rPr>
              <a:t>://</a:t>
            </a:r>
            <a:r>
              <a:rPr lang="en-US" dirty="0" smtClean="0">
                <a:hlinkClick r:id="rId3"/>
              </a:rPr>
              <a:t>www.learningtogive.org/units/what-respect-means-me</a:t>
            </a:r>
            <a:r>
              <a:rPr lang="en-US" dirty="0" smtClean="0"/>
              <a:t> </a:t>
            </a:r>
          </a:p>
          <a:p>
            <a:pPr marL="0" indent="0">
              <a:buNone/>
            </a:pPr>
            <a:r>
              <a:rPr lang="en-US" dirty="0">
                <a:solidFill>
                  <a:srgbClr val="00B050"/>
                </a:solidFill>
              </a:rPr>
              <a:t>Students develop and practice respect for self, others, and the environment. They create good habits of respect, show acceptance for diversity, and learn positive self-talk. They define </a:t>
            </a:r>
            <a:r>
              <a:rPr lang="en-US" i="1" dirty="0">
                <a:solidFill>
                  <a:srgbClr val="00B050"/>
                </a:solidFill>
              </a:rPr>
              <a:t>disrespect </a:t>
            </a:r>
            <a:r>
              <a:rPr lang="en-US" dirty="0">
                <a:solidFill>
                  <a:srgbClr val="00B050"/>
                </a:solidFill>
              </a:rPr>
              <a:t>and teach others the consequences of bullying</a:t>
            </a:r>
            <a:r>
              <a:rPr lang="en-US" dirty="0" smtClean="0">
                <a:solidFill>
                  <a:srgbClr val="00B050"/>
                </a:solidFill>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875" y="209863"/>
            <a:ext cx="4167266" cy="1784038"/>
          </a:xfrm>
          <a:prstGeom prst="rect">
            <a:avLst/>
          </a:prstGeom>
        </p:spPr>
      </p:pic>
    </p:spTree>
    <p:extLst>
      <p:ext uri="{BB962C8B-B14F-4D97-AF65-F5344CB8AC3E}">
        <p14:creationId xmlns:p14="http://schemas.microsoft.com/office/powerpoint/2010/main" val="1653966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Disability Awareness for Teens</a:t>
            </a:r>
            <a:endParaRPr lang="en-US" b="1" dirty="0">
              <a:solidFill>
                <a:srgbClr val="FF0000"/>
              </a:solidFill>
            </a:endParaRPr>
          </a:p>
        </p:txBody>
      </p:sp>
      <p:sp>
        <p:nvSpPr>
          <p:cNvPr id="3" name="Content Placeholder 2"/>
          <p:cNvSpPr>
            <a:spLocks noGrp="1"/>
          </p:cNvSpPr>
          <p:nvPr>
            <p:ph idx="1"/>
          </p:nvPr>
        </p:nvSpPr>
        <p:spPr>
          <a:xfrm>
            <a:off x="838200" y="1690688"/>
            <a:ext cx="10515600" cy="4934964"/>
          </a:xfrm>
        </p:spPr>
        <p:txBody>
          <a:bodyPr>
            <a:normAutofit fontScale="85000" lnSpcReduction="20000"/>
          </a:bodyPr>
          <a:lstStyle/>
          <a:p>
            <a:pPr marL="0" indent="0">
              <a:buNone/>
            </a:pPr>
            <a:r>
              <a:rPr lang="en-US" dirty="0" smtClean="0">
                <a:solidFill>
                  <a:srgbClr val="7030A0"/>
                </a:solidFill>
              </a:rPr>
              <a:t>Center Stage – Focus on the Mentally and/or Physically Challenged</a:t>
            </a:r>
          </a:p>
          <a:p>
            <a:pPr marL="0" indent="0">
              <a:buNone/>
            </a:pPr>
            <a:r>
              <a:rPr lang="en-US" dirty="0" smtClean="0">
                <a:solidFill>
                  <a:srgbClr val="FF3399"/>
                </a:solidFill>
                <a:hlinkClick r:id="rId2"/>
              </a:rPr>
              <a:t>www.learningtogive.org/units/setting-stage-service-learning-relationships/center-stage-focus-mentally-andor-physically</a:t>
            </a:r>
            <a:endParaRPr lang="en-US" dirty="0" smtClean="0">
              <a:solidFill>
                <a:srgbClr val="FF3399"/>
              </a:solidFill>
            </a:endParaRPr>
          </a:p>
          <a:p>
            <a:pPr marL="0" indent="0">
              <a:buNone/>
            </a:pPr>
            <a:r>
              <a:rPr lang="en-US" dirty="0">
                <a:solidFill>
                  <a:srgbClr val="00B050"/>
                </a:solidFill>
              </a:rPr>
              <a:t>Students will be engaged in reflection of stereotypes, prejudice and discrimination related to physical and/or mental challenges. From a cognitive and affective perspective, students will be involved with activities to assist them in developing sensitivity to working in direct service projects with individuals who are physically and/or mentally challenged. Subsequently, students will also generate guidelines for positively and sensitively working with these individuals. Conduct/proper etiquette, as well as appropriate conversation, will be addressed</a:t>
            </a:r>
            <a:r>
              <a:rPr lang="en-US" dirty="0" smtClean="0">
                <a:solidFill>
                  <a:srgbClr val="00B050"/>
                </a:solidFill>
              </a:rPr>
              <a:t>.</a:t>
            </a:r>
            <a:endParaRPr lang="en-US" dirty="0">
              <a:solidFill>
                <a:srgbClr val="FF3399"/>
              </a:solidFill>
            </a:endParaRPr>
          </a:p>
          <a:p>
            <a:pPr marL="0" indent="0">
              <a:buNone/>
            </a:pPr>
            <a:r>
              <a:rPr lang="en-US" dirty="0" smtClean="0">
                <a:solidFill>
                  <a:srgbClr val="FF3399"/>
                </a:solidFill>
              </a:rPr>
              <a:t>Stand </a:t>
            </a:r>
            <a:r>
              <a:rPr lang="en-US" dirty="0">
                <a:solidFill>
                  <a:srgbClr val="FF3399"/>
                </a:solidFill>
              </a:rPr>
              <a:t>and Deliver for Justice and Diversity – Grades 9,10,11,12</a:t>
            </a:r>
          </a:p>
          <a:p>
            <a:pPr marL="0" indent="0">
              <a:buNone/>
            </a:pPr>
            <a:r>
              <a:rPr lang="en-US" dirty="0">
                <a:hlinkClick r:id="rId3"/>
              </a:rPr>
              <a:t>www.learningtogive.org/units/stand-and-deliver-justice-and-diversity-10th-grade</a:t>
            </a:r>
            <a:endParaRPr lang="en-US" dirty="0"/>
          </a:p>
          <a:p>
            <a:pPr marL="0" indent="0">
              <a:buNone/>
            </a:pPr>
            <a:r>
              <a:rPr lang="en-US" dirty="0">
                <a:solidFill>
                  <a:srgbClr val="FF6600"/>
                </a:solidFill>
              </a:rPr>
              <a:t>Learners explore and share their attitudes about diversity and issues of justice and kindness. The learners brainstorm ways that they can promote the common good by working to eliminate stereotyping, intolerance, discrimination, and prejudice.</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9363" y="149903"/>
            <a:ext cx="3043003" cy="1504390"/>
          </a:xfrm>
          <a:prstGeom prst="rect">
            <a:avLst/>
          </a:prstGeom>
        </p:spPr>
      </p:pic>
    </p:spTree>
    <p:extLst>
      <p:ext uri="{BB962C8B-B14F-4D97-AF65-F5344CB8AC3E}">
        <p14:creationId xmlns:p14="http://schemas.microsoft.com/office/powerpoint/2010/main" val="250109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Disability Awareness Toolkit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hlinkClick r:id="rId2"/>
              </a:rPr>
              <a:t>www.learningtogive.org/resources/disability-awareness</a:t>
            </a:r>
            <a:r>
              <a:rPr lang="en-US" dirty="0" smtClean="0"/>
              <a:t> </a:t>
            </a:r>
          </a:p>
          <a:p>
            <a:r>
              <a:rPr lang="en-US" sz="4800" dirty="0" smtClean="0">
                <a:solidFill>
                  <a:srgbClr val="FF6600"/>
                </a:solidFill>
              </a:rPr>
              <a:t>Lesson Plans</a:t>
            </a:r>
          </a:p>
          <a:p>
            <a:r>
              <a:rPr lang="en-US" sz="4800" dirty="0" smtClean="0">
                <a:solidFill>
                  <a:srgbClr val="FA2E4B"/>
                </a:solidFill>
              </a:rPr>
              <a:t>Types of Service Projects</a:t>
            </a:r>
          </a:p>
          <a:p>
            <a:r>
              <a:rPr lang="en-US" sz="4800" dirty="0" smtClean="0">
                <a:solidFill>
                  <a:srgbClr val="7030A0"/>
                </a:solidFill>
              </a:rPr>
              <a:t>Project Ideas</a:t>
            </a:r>
          </a:p>
          <a:p>
            <a:r>
              <a:rPr lang="en-US" sz="4800" dirty="0" smtClean="0">
                <a:solidFill>
                  <a:srgbClr val="00B050"/>
                </a:solidFill>
              </a:rPr>
              <a:t>Making Inclusion a Priority</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404" y="3013023"/>
            <a:ext cx="3222885" cy="35661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550" y="411560"/>
            <a:ext cx="3524250" cy="1295400"/>
          </a:xfrm>
          <a:prstGeom prst="rect">
            <a:avLst/>
          </a:prstGeom>
        </p:spPr>
      </p:pic>
    </p:spTree>
    <p:extLst>
      <p:ext uri="{BB962C8B-B14F-4D97-AF65-F5344CB8AC3E}">
        <p14:creationId xmlns:p14="http://schemas.microsoft.com/office/powerpoint/2010/main" val="2653630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r>
              <a:rPr lang="en-US" b="1" dirty="0" smtClean="0">
                <a:solidFill>
                  <a:srgbClr val="0070C0"/>
                </a:solidFill>
              </a:rPr>
              <a:t>Professional Development on Learning to Give</a:t>
            </a:r>
            <a:endParaRPr lang="en-US" b="1" dirty="0">
              <a:solidFill>
                <a:srgbClr val="0070C0"/>
              </a:solidFill>
            </a:endParaRPr>
          </a:p>
        </p:txBody>
      </p:sp>
      <p:sp>
        <p:nvSpPr>
          <p:cNvPr id="3" name="Content Placeholder 2"/>
          <p:cNvSpPr>
            <a:spLocks noGrp="1"/>
          </p:cNvSpPr>
          <p:nvPr>
            <p:ph idx="1"/>
          </p:nvPr>
        </p:nvSpPr>
        <p:spPr>
          <a:xfrm>
            <a:off x="838200" y="997528"/>
            <a:ext cx="10515600" cy="5179435"/>
          </a:xfrm>
        </p:spPr>
        <p:txBody>
          <a:bodyPr>
            <a:normAutofit fontScale="92500" lnSpcReduction="10000"/>
          </a:bodyPr>
          <a:lstStyle/>
          <a:p>
            <a:r>
              <a:rPr lang="en-US" dirty="0" smtClean="0"/>
              <a:t>Earn </a:t>
            </a:r>
            <a:r>
              <a:rPr lang="en-US" b="1" dirty="0" smtClean="0">
                <a:solidFill>
                  <a:srgbClr val="FF0066"/>
                </a:solidFill>
              </a:rPr>
              <a:t>FREE</a:t>
            </a:r>
            <a:r>
              <a:rPr lang="en-US" dirty="0" smtClean="0"/>
              <a:t> Professional Development points while learning about philanthropy education and its benefits</a:t>
            </a:r>
            <a:r>
              <a:rPr lang="en-US" dirty="0"/>
              <a:t>! </a:t>
            </a:r>
            <a:r>
              <a:rPr lang="en-US" dirty="0">
                <a:hlinkClick r:id="rId2"/>
              </a:rPr>
              <a:t>https://</a:t>
            </a:r>
            <a:r>
              <a:rPr lang="en-US" dirty="0" smtClean="0">
                <a:hlinkClick r:id="rId2"/>
              </a:rPr>
              <a:t>www.learningtogive.org/courses</a:t>
            </a:r>
            <a:r>
              <a:rPr lang="en-US" dirty="0" smtClean="0"/>
              <a:t> </a:t>
            </a:r>
          </a:p>
          <a:p>
            <a:r>
              <a:rPr lang="en-US" b="1" dirty="0">
                <a:solidFill>
                  <a:srgbClr val="FF0000"/>
                </a:solidFill>
              </a:rPr>
              <a:t>Learn through Mini-Courses at Your Desktop!</a:t>
            </a:r>
            <a:endParaRPr lang="en-US" dirty="0">
              <a:solidFill>
                <a:srgbClr val="FF0000"/>
              </a:solidFill>
            </a:endParaRPr>
          </a:p>
          <a:p>
            <a:r>
              <a:rPr lang="en-US" dirty="0"/>
              <a:t>The Fisher Educator </a:t>
            </a:r>
            <a:r>
              <a:rPr lang="en-US" dirty="0" smtClean="0"/>
              <a:t>Mini-Courses</a:t>
            </a:r>
            <a:r>
              <a:rPr lang="en-US" dirty="0"/>
              <a:t> provide online professional training in philanthropy education and service-learning. In your own time and at your desktop, learn methods of thoughtful service-learning, </a:t>
            </a:r>
            <a:r>
              <a:rPr lang="en-US" dirty="0" smtClean="0"/>
              <a:t>history</a:t>
            </a:r>
            <a:r>
              <a:rPr lang="en-US" dirty="0"/>
              <a:t>, practice, and benefits </a:t>
            </a:r>
            <a:r>
              <a:rPr lang="en-US" dirty="0" smtClean="0"/>
              <a:t>of philanthropy.</a:t>
            </a:r>
            <a:r>
              <a:rPr lang="en-US" dirty="0"/>
              <a:t> Participants </a:t>
            </a:r>
            <a:r>
              <a:rPr lang="en-US" b="1" dirty="0">
                <a:solidFill>
                  <a:srgbClr val="CC0099"/>
                </a:solidFill>
              </a:rPr>
              <a:t>earn certificates</a:t>
            </a:r>
            <a:r>
              <a:rPr lang="en-US" b="1" dirty="0"/>
              <a:t> </a:t>
            </a:r>
            <a:r>
              <a:rPr lang="en-US" dirty="0"/>
              <a:t>that may be applied toward professional CPE credits</a:t>
            </a:r>
            <a:r>
              <a:rPr lang="en-US" dirty="0" smtClean="0"/>
              <a:t>.</a:t>
            </a:r>
          </a:p>
          <a:p>
            <a:r>
              <a:rPr lang="en-US" b="1" dirty="0">
                <a:solidFill>
                  <a:srgbClr val="33CC33"/>
                </a:solidFill>
              </a:rPr>
              <a:t>Three types of courses:</a:t>
            </a:r>
          </a:p>
          <a:p>
            <a:r>
              <a:rPr lang="en-US" dirty="0"/>
              <a:t>Understanding </a:t>
            </a:r>
            <a:r>
              <a:rPr lang="en-US" dirty="0" smtClean="0"/>
              <a:t>Philanthropy</a:t>
            </a:r>
            <a:endParaRPr lang="en-US" dirty="0"/>
          </a:p>
          <a:p>
            <a:r>
              <a:rPr lang="en-US" dirty="0"/>
              <a:t>Service-Learning Practice and Projects </a:t>
            </a:r>
          </a:p>
          <a:p>
            <a:r>
              <a:rPr lang="en-US" dirty="0"/>
              <a:t>Using Website Resources </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350326"/>
            <a:ext cx="4648200" cy="2103727"/>
          </a:xfrm>
          <a:prstGeom prst="rect">
            <a:avLst/>
          </a:prstGeom>
        </p:spPr>
      </p:pic>
    </p:spTree>
    <p:extLst>
      <p:ext uri="{BB962C8B-B14F-4D97-AF65-F5344CB8AC3E}">
        <p14:creationId xmlns:p14="http://schemas.microsoft.com/office/powerpoint/2010/main" val="154901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Northridge Middle School</a:t>
            </a:r>
            <a:br>
              <a:rPr lang="en-US" dirty="0" smtClean="0"/>
            </a:br>
            <a:r>
              <a:rPr lang="en-US" b="1" i="1" dirty="0" smtClean="0"/>
              <a:t>Ability Day</a:t>
            </a:r>
            <a:endParaRPr lang="en-US" b="1" i="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0924" y="1690688"/>
            <a:ext cx="7534141" cy="5044963"/>
          </a:xfrm>
        </p:spPr>
      </p:pic>
    </p:spTree>
    <p:extLst>
      <p:ext uri="{BB962C8B-B14F-4D97-AF65-F5344CB8AC3E}">
        <p14:creationId xmlns:p14="http://schemas.microsoft.com/office/powerpoint/2010/main" val="138397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7526" y="199505"/>
            <a:ext cx="10356273" cy="847899"/>
          </a:xfrm>
        </p:spPr>
        <p:txBody>
          <a:bodyPr/>
          <a:lstStyle/>
          <a:p>
            <a:r>
              <a:rPr lang="en-US" b="1" dirty="0">
                <a:solidFill>
                  <a:srgbClr val="FF0000"/>
                </a:solidFill>
              </a:rPr>
              <a:t>Resource Introductions</a:t>
            </a:r>
            <a:endParaRPr lang="en-US" dirty="0"/>
          </a:p>
        </p:txBody>
      </p:sp>
      <p:sp>
        <p:nvSpPr>
          <p:cNvPr id="3" name="Content Placeholder 2"/>
          <p:cNvSpPr>
            <a:spLocks noGrp="1"/>
          </p:cNvSpPr>
          <p:nvPr>
            <p:ph idx="1"/>
          </p:nvPr>
        </p:nvSpPr>
        <p:spPr>
          <a:xfrm>
            <a:off x="838200" y="831273"/>
            <a:ext cx="10515600" cy="5852159"/>
          </a:xfrm>
        </p:spPr>
        <p:txBody>
          <a:bodyPr>
            <a:normAutofit fontScale="92500" lnSpcReduction="20000"/>
          </a:bodyPr>
          <a:lstStyle/>
          <a:p>
            <a:pPr marL="0" indent="0">
              <a:buNone/>
            </a:pPr>
            <a:r>
              <a:rPr lang="en-US" b="1" dirty="0">
                <a:solidFill>
                  <a:srgbClr val="0070C0"/>
                </a:solidFill>
              </a:rPr>
              <a:t>generationOn Indiana </a:t>
            </a:r>
            <a:endParaRPr lang="en-US" b="1" dirty="0" smtClean="0">
              <a:solidFill>
                <a:srgbClr val="0070C0"/>
              </a:solidFill>
            </a:endParaRPr>
          </a:p>
          <a:p>
            <a:r>
              <a:rPr lang="en-US" sz="2600" dirty="0"/>
              <a:t>Grant funded program facilitated by the IASP (Indiana Association of School Principals) and the IMLEA (Indiana Middle Level Education Association) to support and assist educators and youth development professionals in Indiana with FREE service, service-learning, and philanthropy education lessons and  resources from generationOn and Learning to Give. </a:t>
            </a:r>
          </a:p>
          <a:p>
            <a:pPr marL="0" indent="0">
              <a:buNone/>
            </a:pPr>
            <a:r>
              <a:rPr lang="en-US" b="1" dirty="0" smtClean="0"/>
              <a:t>generationOn</a:t>
            </a:r>
            <a:r>
              <a:rPr lang="en-US" b="1" dirty="0" smtClean="0">
                <a:solidFill>
                  <a:srgbClr val="0070C0"/>
                </a:solidFill>
              </a:rPr>
              <a:t> </a:t>
            </a:r>
            <a:r>
              <a:rPr lang="en-US" b="1" dirty="0" smtClean="0">
                <a:solidFill>
                  <a:srgbClr val="0070C0"/>
                </a:solidFill>
                <a:hlinkClick r:id="rId2"/>
              </a:rPr>
              <a:t>www.generationOn.org</a:t>
            </a:r>
            <a:endParaRPr lang="en-US" b="1" dirty="0" smtClean="0">
              <a:solidFill>
                <a:srgbClr val="0070C0"/>
              </a:solidFill>
            </a:endParaRPr>
          </a:p>
          <a:p>
            <a:pPr marL="0" indent="0">
              <a:buNone/>
            </a:pPr>
            <a:r>
              <a:rPr lang="en-US" sz="2600" dirty="0" smtClean="0"/>
              <a:t>Our vision: A world where all young people have the opportunity to make a positive mark on the world.</a:t>
            </a:r>
          </a:p>
          <a:p>
            <a:pPr marL="0" indent="0">
              <a:buNone/>
            </a:pPr>
            <a:r>
              <a:rPr lang="en-US" sz="2600" dirty="0" smtClean="0"/>
              <a:t>Our mission:  To provide programs and resources that support the development of caring, compassionate and capable kids and teens through service, empowering them to become </a:t>
            </a:r>
            <a:r>
              <a:rPr lang="en-US" sz="2600" dirty="0" err="1" smtClean="0"/>
              <a:t>changemakers</a:t>
            </a:r>
            <a:r>
              <a:rPr lang="en-US" sz="2600" dirty="0" smtClean="0"/>
              <a:t> in their communities and the world.  </a:t>
            </a:r>
          </a:p>
          <a:p>
            <a:pPr marL="0" indent="0">
              <a:buNone/>
            </a:pPr>
            <a:r>
              <a:rPr lang="en-US" b="1" dirty="0" smtClean="0"/>
              <a:t>Learning to Give </a:t>
            </a:r>
            <a:r>
              <a:rPr lang="en-US" b="1" dirty="0" smtClean="0">
                <a:solidFill>
                  <a:srgbClr val="0070C0"/>
                </a:solidFill>
                <a:hlinkClick r:id="rId3"/>
              </a:rPr>
              <a:t>www.learningtogive.org</a:t>
            </a:r>
            <a:r>
              <a:rPr lang="en-US" b="1" dirty="0" smtClean="0">
                <a:solidFill>
                  <a:srgbClr val="0070C0"/>
                </a:solidFill>
              </a:rPr>
              <a:t> </a:t>
            </a:r>
          </a:p>
          <a:p>
            <a:pPr marL="0" indent="0">
              <a:buNone/>
            </a:pPr>
            <a:r>
              <a:rPr lang="en-US" dirty="0"/>
              <a:t>Our mission is to provide quality, inspirational, and field tested tools to help K-12 teachers educate, equip, and empower their students to be giving and caring citizens</a:t>
            </a:r>
            <a:r>
              <a:rPr lang="en-US" dirty="0" smtClean="0"/>
              <a:t>. </a:t>
            </a:r>
            <a:r>
              <a:rPr lang="en-US" dirty="0"/>
              <a:t>Imagine a world where </a:t>
            </a:r>
            <a:r>
              <a:rPr lang="en-US" i="1" dirty="0"/>
              <a:t>all youth are knowledgeable and equipped for lifelong engagement in philanthropy as givers of time, talent, and treasure for the common good.</a:t>
            </a:r>
            <a:r>
              <a:rPr lang="en-US" dirty="0"/>
              <a:t> </a:t>
            </a:r>
          </a:p>
        </p:txBody>
      </p:sp>
    </p:spTree>
    <p:extLst>
      <p:ext uri="{BB962C8B-B14F-4D97-AF65-F5344CB8AC3E}">
        <p14:creationId xmlns:p14="http://schemas.microsoft.com/office/powerpoint/2010/main" val="1850350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Northridge Middle School</a:t>
            </a:r>
            <a:br>
              <a:rPr lang="en-US" dirty="0" smtClean="0"/>
            </a:br>
            <a:r>
              <a:rPr lang="en-US" b="1" i="1" dirty="0" err="1" smtClean="0"/>
              <a:t>Riverbend</a:t>
            </a:r>
            <a:r>
              <a:rPr lang="en-US" b="1" i="1" dirty="0" smtClean="0"/>
              <a:t> Lab</a:t>
            </a:r>
            <a:endParaRPr lang="en-US" b="1"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6" y="1932086"/>
            <a:ext cx="5190186" cy="464365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039" y="1913586"/>
            <a:ext cx="5125791" cy="4662151"/>
          </a:xfrm>
          <a:prstGeom prst="rect">
            <a:avLst/>
          </a:prstGeom>
        </p:spPr>
      </p:pic>
    </p:spTree>
    <p:extLst>
      <p:ext uri="{BB962C8B-B14F-4D97-AF65-F5344CB8AC3E}">
        <p14:creationId xmlns:p14="http://schemas.microsoft.com/office/powerpoint/2010/main" val="2919250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732"/>
          </a:xfrm>
        </p:spPr>
        <p:txBody>
          <a:bodyPr>
            <a:normAutofit fontScale="90000"/>
          </a:bodyPr>
          <a:lstStyle/>
          <a:p>
            <a:r>
              <a:rPr lang="en-US" b="1" smtClean="0"/>
              <a:t>Union Center Elementary </a:t>
            </a:r>
            <a:r>
              <a:rPr lang="en-US" b="1" dirty="0" smtClean="0"/>
              <a:t>School</a:t>
            </a:r>
            <a:endParaRPr lang="en-US" b="1" dirty="0"/>
          </a:p>
        </p:txBody>
      </p:sp>
      <p:sp>
        <p:nvSpPr>
          <p:cNvPr id="5" name="Content Placeholder 4"/>
          <p:cNvSpPr>
            <a:spLocks noGrp="1"/>
          </p:cNvSpPr>
          <p:nvPr>
            <p:ph idx="1"/>
          </p:nvPr>
        </p:nvSpPr>
        <p:spPr>
          <a:xfrm>
            <a:off x="4545366" y="1269507"/>
            <a:ext cx="2827791" cy="5326602"/>
          </a:xfrm>
        </p:spPr>
        <p:txBody>
          <a:bodyPr>
            <a:normAutofit fontScale="92500" lnSpcReduction="10000"/>
          </a:bodyPr>
          <a:lstStyle/>
          <a:p>
            <a:pPr marL="0" indent="0">
              <a:buNone/>
            </a:pPr>
            <a:r>
              <a:rPr lang="en-US" smtClean="0"/>
              <a:t>What has </a:t>
            </a:r>
            <a:r>
              <a:rPr lang="en-US" dirty="0" smtClean="0"/>
              <a:t>Mrs. </a:t>
            </a:r>
            <a:r>
              <a:rPr lang="en-US" dirty="0" err="1" smtClean="0"/>
              <a:t>VanBeek’s</a:t>
            </a:r>
            <a:r>
              <a:rPr lang="en-US" dirty="0" smtClean="0"/>
              <a:t> second grade done thus far??</a:t>
            </a:r>
            <a:endParaRPr lang="en-US" dirty="0"/>
          </a:p>
          <a:p>
            <a:r>
              <a:rPr lang="en-US" dirty="0" smtClean="0"/>
              <a:t>Cleaned </a:t>
            </a:r>
            <a:r>
              <a:rPr lang="en-US" dirty="0"/>
              <a:t>up the playground.</a:t>
            </a:r>
          </a:p>
          <a:p>
            <a:r>
              <a:rPr lang="en-US" dirty="0" smtClean="0"/>
              <a:t>Wrote </a:t>
            </a:r>
            <a:r>
              <a:rPr lang="en-US" dirty="0"/>
              <a:t>encouraging notes to the teachers. Positive school climate (photo)</a:t>
            </a:r>
          </a:p>
          <a:p>
            <a:r>
              <a:rPr lang="en-US" dirty="0" smtClean="0"/>
              <a:t>Decorated </a:t>
            </a:r>
            <a:r>
              <a:rPr lang="en-US" dirty="0"/>
              <a:t>the computer lab for the </a:t>
            </a:r>
            <a:r>
              <a:rPr lang="en-US" dirty="0" smtClean="0"/>
              <a:t>school</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0749" y="1741300"/>
            <a:ext cx="4965231" cy="37239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271" y="115338"/>
            <a:ext cx="4560766" cy="34205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3157" y="3742399"/>
            <a:ext cx="4154135" cy="3115601"/>
          </a:xfrm>
          <a:prstGeom prst="rect">
            <a:avLst/>
          </a:prstGeom>
        </p:spPr>
      </p:pic>
    </p:spTree>
    <p:extLst>
      <p:ext uri="{BB962C8B-B14F-4D97-AF65-F5344CB8AC3E}">
        <p14:creationId xmlns:p14="http://schemas.microsoft.com/office/powerpoint/2010/main" val="752983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Union Center </a:t>
            </a:r>
            <a:r>
              <a:rPr lang="en-US" b="1" dirty="0">
                <a:solidFill>
                  <a:srgbClr val="FF0000"/>
                </a:solidFill>
              </a:rPr>
              <a:t>Elementary School</a:t>
            </a:r>
          </a:p>
        </p:txBody>
      </p:sp>
      <p:sp>
        <p:nvSpPr>
          <p:cNvPr id="3" name="Content Placeholder 2"/>
          <p:cNvSpPr>
            <a:spLocks noGrp="1"/>
          </p:cNvSpPr>
          <p:nvPr>
            <p:ph idx="1"/>
          </p:nvPr>
        </p:nvSpPr>
        <p:spPr/>
        <p:txBody>
          <a:bodyPr/>
          <a:lstStyle/>
          <a:p>
            <a:r>
              <a:rPr lang="en-US" b="1" dirty="0">
                <a:solidFill>
                  <a:srgbClr val="7030A0"/>
                </a:solidFill>
              </a:rPr>
              <a:t>Made </a:t>
            </a:r>
            <a:r>
              <a:rPr lang="en-US" b="1" dirty="0" smtClean="0">
                <a:solidFill>
                  <a:srgbClr val="7030A0"/>
                </a:solidFill>
              </a:rPr>
              <a:t>posters </a:t>
            </a:r>
            <a:r>
              <a:rPr lang="en-US" b="1" dirty="0">
                <a:solidFill>
                  <a:srgbClr val="7030A0"/>
                </a:solidFill>
              </a:rPr>
              <a:t>for the animal </a:t>
            </a:r>
            <a:r>
              <a:rPr lang="en-US" b="1" dirty="0" smtClean="0">
                <a:solidFill>
                  <a:srgbClr val="7030A0"/>
                </a:solidFill>
              </a:rPr>
              <a:t>shelter</a:t>
            </a:r>
          </a:p>
          <a:p>
            <a:pPr marL="0" indent="0">
              <a:buNone/>
            </a:pPr>
            <a:r>
              <a:rPr lang="en-US" b="1" dirty="0" smtClean="0">
                <a:solidFill>
                  <a:srgbClr val="7030A0"/>
                </a:solidFill>
              </a:rPr>
              <a:t>to increase the odds for adoption</a:t>
            </a:r>
            <a:endParaRPr lang="en-US" b="1" dirty="0">
              <a:solidFill>
                <a:srgbClr val="7030A0"/>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9273" y="2399066"/>
            <a:ext cx="5217112" cy="39128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1421" y="230188"/>
            <a:ext cx="3552825" cy="16970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75" y="3713871"/>
            <a:ext cx="4965896" cy="2463091"/>
          </a:xfrm>
          <a:prstGeom prst="rect">
            <a:avLst/>
          </a:prstGeom>
        </p:spPr>
      </p:pic>
    </p:spTree>
    <p:extLst>
      <p:ext uri="{BB962C8B-B14F-4D97-AF65-F5344CB8AC3E}">
        <p14:creationId xmlns:p14="http://schemas.microsoft.com/office/powerpoint/2010/main" val="1037045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Jay Lovell Sugar Creek Elementary School</a:t>
            </a:r>
            <a:endParaRPr lang="en-US" dirty="0"/>
          </a:p>
        </p:txBody>
      </p:sp>
      <p:sp>
        <p:nvSpPr>
          <p:cNvPr id="3" name="Content Placeholder 2"/>
          <p:cNvSpPr>
            <a:spLocks noGrp="1"/>
          </p:cNvSpPr>
          <p:nvPr>
            <p:ph idx="1"/>
          </p:nvPr>
        </p:nvSpPr>
        <p:spPr/>
        <p:txBody>
          <a:bodyPr/>
          <a:lstStyle/>
          <a:p>
            <a:r>
              <a:rPr lang="en-US" dirty="0" smtClean="0"/>
              <a:t>Winter Warm Up Project</a:t>
            </a:r>
          </a:p>
          <a:p>
            <a:r>
              <a:rPr lang="en-US" dirty="0" smtClean="0"/>
              <a:t>Why do we Give?  What is Philanthropy?</a:t>
            </a:r>
          </a:p>
          <a:p>
            <a:r>
              <a:rPr lang="en-US" dirty="0" smtClean="0"/>
              <a:t>Students advertised and promoted the clothing drive</a:t>
            </a:r>
          </a:p>
          <a:p>
            <a:r>
              <a:rPr lang="en-US" dirty="0" smtClean="0"/>
              <a:t>All recipients were completely outfitted</a:t>
            </a:r>
          </a:p>
          <a:p>
            <a:r>
              <a:rPr lang="en-US" dirty="0" smtClean="0"/>
              <a:t>Enough donations were collected to create a “Clothing Pantry”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87875"/>
            <a:ext cx="4886325" cy="1724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550" y="4483099"/>
            <a:ext cx="4467225" cy="19335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212" y="1302360"/>
            <a:ext cx="2143125" cy="2143125"/>
          </a:xfrm>
          <a:prstGeom prst="rect">
            <a:avLst/>
          </a:prstGeom>
        </p:spPr>
      </p:pic>
    </p:spTree>
    <p:extLst>
      <p:ext uri="{BB962C8B-B14F-4D97-AF65-F5344CB8AC3E}">
        <p14:creationId xmlns:p14="http://schemas.microsoft.com/office/powerpoint/2010/main" val="2121695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8281" y="613178"/>
            <a:ext cx="8714675" cy="1005375"/>
          </a:xfrm>
        </p:spPr>
        <p:txBody>
          <a:bodyPr/>
          <a:lstStyle/>
          <a:p>
            <a:pPr algn="ctr"/>
            <a:r>
              <a:rPr lang="en-US" b="1" dirty="0" smtClean="0">
                <a:solidFill>
                  <a:schemeClr val="accent1">
                    <a:lumMod val="50000"/>
                  </a:schemeClr>
                </a:solidFill>
              </a:rPr>
              <a:t>Wishes- New Palestine High School</a:t>
            </a:r>
            <a:endParaRPr lang="en-US" b="1" dirty="0">
              <a:solidFill>
                <a:schemeClr val="accent1">
                  <a:lumMod val="50000"/>
                </a:schemeClr>
              </a:solidFill>
            </a:endParaRPr>
          </a:p>
        </p:txBody>
      </p:sp>
      <p:pic>
        <p:nvPicPr>
          <p:cNvPr id="4" name="Content Placeholder 3"/>
          <p:cNvPicPr>
            <a:picLocks noGrp="1" noChangeAspect="1"/>
          </p:cNvPicPr>
          <p:nvPr>
            <p:ph type="pic" idx="4294967295"/>
          </p:nvPr>
        </p:nvPicPr>
        <p:blipFill>
          <a:blip r:embed="rId2">
            <a:extLst>
              <a:ext uri="{28A0092B-C50C-407E-A947-70E740481C1C}">
                <a14:useLocalDpi xmlns:a14="http://schemas.microsoft.com/office/drawing/2010/main" val="0"/>
              </a:ext>
            </a:extLst>
          </a:blip>
          <a:srcRect l="5694" r="5694"/>
          <a:stretch>
            <a:fillRect/>
          </a:stretch>
        </p:blipFill>
        <p:spPr>
          <a:xfrm rot="5400000">
            <a:off x="-59192" y="2253425"/>
            <a:ext cx="3999962" cy="3385547"/>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986" r="12691"/>
          <a:stretch/>
        </p:blipFill>
        <p:spPr>
          <a:xfrm>
            <a:off x="3927231" y="1946311"/>
            <a:ext cx="4349262" cy="399986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779" b="5749"/>
          <a:stretch/>
        </p:blipFill>
        <p:spPr>
          <a:xfrm>
            <a:off x="8570161" y="1946218"/>
            <a:ext cx="3244266" cy="4000056"/>
          </a:xfrm>
          <a:prstGeom prst="rect">
            <a:avLst/>
          </a:prstGeom>
        </p:spPr>
      </p:pic>
    </p:spTree>
    <p:extLst>
      <p:ext uri="{BB962C8B-B14F-4D97-AF65-F5344CB8AC3E}">
        <p14:creationId xmlns:p14="http://schemas.microsoft.com/office/powerpoint/2010/main" val="3406226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06400"/>
            <a:ext cx="10515600" cy="972457"/>
          </a:xfrm>
        </p:spPr>
        <p:txBody>
          <a:bodyPr>
            <a:normAutofit/>
          </a:bodyPr>
          <a:lstStyle/>
          <a:p>
            <a:r>
              <a:rPr lang="en-US" dirty="0" smtClean="0"/>
              <a:t>     </a:t>
            </a:r>
            <a:endParaRPr lang="en-US" dirty="0"/>
          </a:p>
        </p:txBody>
      </p:sp>
      <p:pic>
        <p:nvPicPr>
          <p:cNvPr id="5" name="Picture 4"/>
          <p:cNvPicPr>
            <a:picLocks noChangeAspect="1"/>
          </p:cNvPicPr>
          <p:nvPr/>
        </p:nvPicPr>
        <p:blipFill>
          <a:blip r:embed="rId2"/>
          <a:stretch>
            <a:fillRect/>
          </a:stretch>
        </p:blipFill>
        <p:spPr>
          <a:xfrm>
            <a:off x="94052" y="0"/>
            <a:ext cx="1639745" cy="1849969"/>
          </a:xfrm>
          <a:prstGeom prst="rect">
            <a:avLst/>
          </a:prstGeom>
        </p:spPr>
      </p:pic>
      <p:pic>
        <p:nvPicPr>
          <p:cNvPr id="7" name="Picture 6"/>
          <p:cNvPicPr>
            <a:picLocks noChangeAspect="1"/>
          </p:cNvPicPr>
          <p:nvPr/>
        </p:nvPicPr>
        <p:blipFill>
          <a:blip r:embed="rId3"/>
          <a:stretch>
            <a:fillRect/>
          </a:stretch>
        </p:blipFill>
        <p:spPr>
          <a:xfrm>
            <a:off x="9772994" y="0"/>
            <a:ext cx="2324954" cy="1998204"/>
          </a:xfrm>
          <a:prstGeom prst="rect">
            <a:avLst/>
          </a:prstGeom>
        </p:spPr>
      </p:pic>
      <p:pic>
        <p:nvPicPr>
          <p:cNvPr id="4" name="Picture 3"/>
          <p:cNvPicPr>
            <a:picLocks noChangeAspect="1"/>
          </p:cNvPicPr>
          <p:nvPr/>
        </p:nvPicPr>
        <p:blipFill>
          <a:blip r:embed="rId4"/>
          <a:stretch>
            <a:fillRect/>
          </a:stretch>
        </p:blipFill>
        <p:spPr>
          <a:xfrm>
            <a:off x="2151804" y="-72117"/>
            <a:ext cx="7413379" cy="1354652"/>
          </a:xfrm>
          <a:prstGeom prst="rect">
            <a:avLst/>
          </a:prstGeom>
        </p:spPr>
      </p:pic>
      <p:pic>
        <p:nvPicPr>
          <p:cNvPr id="8" name="Picture 7"/>
          <p:cNvPicPr>
            <a:picLocks noChangeAspect="1"/>
          </p:cNvPicPr>
          <p:nvPr/>
        </p:nvPicPr>
        <p:blipFill>
          <a:blip r:embed="rId5"/>
          <a:stretch>
            <a:fillRect/>
          </a:stretch>
        </p:blipFill>
        <p:spPr>
          <a:xfrm>
            <a:off x="3055681" y="651162"/>
            <a:ext cx="5395428" cy="963251"/>
          </a:xfrm>
          <a:prstGeom prst="rect">
            <a:avLst/>
          </a:prstGeom>
        </p:spPr>
      </p:pic>
      <p:sp>
        <p:nvSpPr>
          <p:cNvPr id="9" name="Rectangle 8"/>
          <p:cNvSpPr/>
          <p:nvPr/>
        </p:nvSpPr>
        <p:spPr>
          <a:xfrm>
            <a:off x="3655197" y="1282535"/>
            <a:ext cx="4406591" cy="400110"/>
          </a:xfrm>
          <a:prstGeom prst="rect">
            <a:avLst/>
          </a:prstGeom>
        </p:spPr>
        <p:txBody>
          <a:bodyPr wrap="none">
            <a:spAutoFit/>
          </a:bodyPr>
          <a:lstStyle/>
          <a:p>
            <a:r>
              <a:rPr lang="en-US" sz="2000" dirty="0">
                <a:solidFill>
                  <a:prstClr val="black"/>
                </a:solidFill>
                <a:latin typeface="Calibri Light" panose="020F0302020204030204"/>
                <a:ea typeface="+mj-ea"/>
                <a:cs typeface="+mj-cs"/>
              </a:rPr>
              <a:t>classroom teacher/aspiring administrator</a:t>
            </a:r>
            <a:endParaRPr lang="en-US" dirty="0"/>
          </a:p>
        </p:txBody>
      </p:sp>
      <p:sp>
        <p:nvSpPr>
          <p:cNvPr id="10" name="Content Placeholder 5"/>
          <p:cNvSpPr>
            <a:spLocks noGrp="1"/>
          </p:cNvSpPr>
          <p:nvPr>
            <p:ph idx="1"/>
          </p:nvPr>
        </p:nvSpPr>
        <p:spPr>
          <a:xfrm>
            <a:off x="0" y="2245739"/>
            <a:ext cx="5925787" cy="3931224"/>
          </a:xfrm>
        </p:spPr>
        <p:txBody>
          <a:bodyPr/>
          <a:lstStyle/>
          <a:p>
            <a:pPr marL="0" indent="0">
              <a:buNone/>
            </a:pPr>
            <a:r>
              <a:rPr lang="en-US" sz="3600" b="1" dirty="0" smtClean="0">
                <a:solidFill>
                  <a:srgbClr val="FF0000"/>
                </a:solidFill>
                <a:latin typeface="Calibri Light" panose="020F0302020204030204"/>
                <a:ea typeface="+mj-ea"/>
                <a:cs typeface="+mj-cs"/>
              </a:rPr>
              <a:t>*</a:t>
            </a:r>
            <a:r>
              <a:rPr lang="en-US" sz="3600" b="1" dirty="0">
                <a:solidFill>
                  <a:srgbClr val="FF0000"/>
                </a:solidFill>
                <a:latin typeface="Calibri Light" panose="020F0302020204030204"/>
                <a:ea typeface="+mj-ea"/>
                <a:cs typeface="+mj-cs"/>
              </a:rPr>
              <a:t>Varsity Service </a:t>
            </a:r>
            <a:r>
              <a:rPr lang="en-US" sz="3600" b="1" dirty="0" smtClean="0">
                <a:solidFill>
                  <a:srgbClr val="FF0000"/>
                </a:solidFill>
                <a:latin typeface="Calibri Light" panose="020F0302020204030204"/>
                <a:ea typeface="+mj-ea"/>
                <a:cs typeface="+mj-cs"/>
              </a:rPr>
              <a:t>Letter</a:t>
            </a:r>
          </a:p>
          <a:p>
            <a:pPr marL="0" indent="0">
              <a:buNone/>
            </a:pPr>
            <a:r>
              <a:rPr lang="en-US" sz="2400" b="1" dirty="0" smtClean="0">
                <a:latin typeface="Calibri Light" panose="020F0302020204030204"/>
                <a:ea typeface="+mj-ea"/>
                <a:cs typeface="+mj-cs"/>
              </a:rPr>
              <a:t>-145 service hours</a:t>
            </a:r>
          </a:p>
          <a:p>
            <a:pPr marL="0" indent="0">
              <a:buNone/>
            </a:pPr>
            <a:r>
              <a:rPr lang="en-US" sz="2400" b="1" dirty="0" smtClean="0">
                <a:latin typeface="Calibri Light" panose="020F0302020204030204"/>
                <a:ea typeface="+mj-ea"/>
                <a:cs typeface="+mj-cs"/>
              </a:rPr>
              <a:t>-Reflection Video</a:t>
            </a:r>
          </a:p>
          <a:p>
            <a:pPr marL="0" indent="0">
              <a:buNone/>
            </a:pPr>
            <a:r>
              <a:rPr lang="en-US" sz="3600" b="1" dirty="0">
                <a:solidFill>
                  <a:srgbClr val="FF0000"/>
                </a:solidFill>
                <a:latin typeface="Calibri Light" panose="020F0302020204030204"/>
                <a:ea typeface="+mj-ea"/>
                <a:cs typeface="+mj-cs"/>
              </a:rPr>
              <a:t/>
            </a:r>
            <a:br>
              <a:rPr lang="en-US" sz="3600" b="1" dirty="0">
                <a:solidFill>
                  <a:srgbClr val="FF0000"/>
                </a:solidFill>
                <a:latin typeface="Calibri Light" panose="020F0302020204030204"/>
                <a:ea typeface="+mj-ea"/>
                <a:cs typeface="+mj-cs"/>
              </a:rPr>
            </a:br>
            <a:r>
              <a:rPr lang="en-US" sz="3600" b="1" dirty="0" smtClean="0">
                <a:solidFill>
                  <a:srgbClr val="FF0000"/>
                </a:solidFill>
                <a:latin typeface="Calibri Light" panose="020F0302020204030204"/>
                <a:ea typeface="+mj-ea"/>
                <a:cs typeface="+mj-cs"/>
              </a:rPr>
              <a:t>*Science Buddies</a:t>
            </a:r>
          </a:p>
          <a:p>
            <a:pPr marL="0" indent="0">
              <a:buNone/>
            </a:pPr>
            <a:r>
              <a:rPr lang="en-US" sz="2400" b="1" dirty="0" smtClean="0">
                <a:latin typeface="Calibri Light" panose="020F0302020204030204"/>
                <a:ea typeface="+mj-ea"/>
                <a:cs typeface="+mj-cs"/>
              </a:rPr>
              <a:t>-Pay it Forward Day</a:t>
            </a:r>
          </a:p>
          <a:p>
            <a:pPr marL="0" indent="0">
              <a:buNone/>
            </a:pPr>
            <a:r>
              <a:rPr lang="en-US" sz="2400" b="1" dirty="0" smtClean="0">
                <a:latin typeface="Calibri Light" panose="020F0302020204030204"/>
                <a:ea typeface="+mj-ea"/>
                <a:cs typeface="+mj-cs"/>
              </a:rPr>
              <a:t>-Learning to Give</a:t>
            </a:r>
          </a:p>
          <a:p>
            <a:pPr marL="0" indent="0">
              <a:buNone/>
            </a:pPr>
            <a:endParaRPr lang="en-US" sz="1600" dirty="0"/>
          </a:p>
        </p:txBody>
      </p:sp>
      <p:pic>
        <p:nvPicPr>
          <p:cNvPr id="13" name="Picture 12"/>
          <p:cNvPicPr>
            <a:picLocks noChangeAspect="1"/>
          </p:cNvPicPr>
          <p:nvPr/>
        </p:nvPicPr>
        <p:blipFill>
          <a:blip r:embed="rId6"/>
          <a:stretch>
            <a:fillRect/>
          </a:stretch>
        </p:blipFill>
        <p:spPr>
          <a:xfrm>
            <a:off x="10331532" y="4007038"/>
            <a:ext cx="1860468" cy="1679775"/>
          </a:xfrm>
          <a:prstGeom prst="rect">
            <a:avLst/>
          </a:prstGeom>
        </p:spPr>
      </p:pic>
      <p:pic>
        <p:nvPicPr>
          <p:cNvPr id="14" name="Picture 13"/>
          <p:cNvPicPr>
            <a:picLocks noChangeAspect="1"/>
          </p:cNvPicPr>
          <p:nvPr/>
        </p:nvPicPr>
        <p:blipFill>
          <a:blip r:embed="rId7"/>
          <a:stretch>
            <a:fillRect/>
          </a:stretch>
        </p:blipFill>
        <p:spPr>
          <a:xfrm>
            <a:off x="9020571" y="1913861"/>
            <a:ext cx="3171429" cy="2085714"/>
          </a:xfrm>
          <a:prstGeom prst="rect">
            <a:avLst/>
          </a:prstGeom>
        </p:spPr>
      </p:pic>
      <p:pic>
        <p:nvPicPr>
          <p:cNvPr id="15" name="Picture 14"/>
          <p:cNvPicPr>
            <a:picLocks noChangeAspect="1"/>
          </p:cNvPicPr>
          <p:nvPr/>
        </p:nvPicPr>
        <p:blipFill>
          <a:blip r:embed="rId8"/>
          <a:stretch>
            <a:fillRect/>
          </a:stretch>
        </p:blipFill>
        <p:spPr>
          <a:xfrm>
            <a:off x="10313635" y="5454145"/>
            <a:ext cx="1925950" cy="1403855"/>
          </a:xfrm>
          <a:prstGeom prst="rect">
            <a:avLst/>
          </a:prstGeom>
        </p:spPr>
      </p:pic>
      <p:pic>
        <p:nvPicPr>
          <p:cNvPr id="17" name="Picture 16"/>
          <p:cNvPicPr>
            <a:picLocks noChangeAspect="1"/>
          </p:cNvPicPr>
          <p:nvPr/>
        </p:nvPicPr>
        <p:blipFill>
          <a:blip r:embed="rId9"/>
          <a:stretch>
            <a:fillRect/>
          </a:stretch>
        </p:blipFill>
        <p:spPr>
          <a:xfrm>
            <a:off x="1705084" y="977897"/>
            <a:ext cx="974385" cy="879477"/>
          </a:xfrm>
          <a:prstGeom prst="rect">
            <a:avLst/>
          </a:prstGeom>
        </p:spPr>
      </p:pic>
      <p:pic>
        <p:nvPicPr>
          <p:cNvPr id="18" name="Picture 17"/>
          <p:cNvPicPr>
            <a:picLocks noChangeAspect="1"/>
          </p:cNvPicPr>
          <p:nvPr/>
        </p:nvPicPr>
        <p:blipFill>
          <a:blip r:embed="rId10"/>
          <a:stretch>
            <a:fillRect/>
          </a:stretch>
        </p:blipFill>
        <p:spPr>
          <a:xfrm>
            <a:off x="7725084" y="4168609"/>
            <a:ext cx="2422935" cy="2132583"/>
          </a:xfrm>
          <a:prstGeom prst="rect">
            <a:avLst/>
          </a:prstGeom>
        </p:spPr>
      </p:pic>
      <p:pic>
        <p:nvPicPr>
          <p:cNvPr id="19" name="Picture 18"/>
          <p:cNvPicPr>
            <a:picLocks noChangeAspect="1"/>
          </p:cNvPicPr>
          <p:nvPr/>
        </p:nvPicPr>
        <p:blipFill>
          <a:blip r:embed="rId9"/>
          <a:stretch>
            <a:fillRect/>
          </a:stretch>
        </p:blipFill>
        <p:spPr>
          <a:xfrm>
            <a:off x="8805936" y="1025241"/>
            <a:ext cx="974385" cy="879477"/>
          </a:xfrm>
          <a:prstGeom prst="rect">
            <a:avLst/>
          </a:prstGeom>
        </p:spPr>
      </p:pic>
      <p:pic>
        <p:nvPicPr>
          <p:cNvPr id="3" name="Picture 2"/>
          <p:cNvPicPr>
            <a:picLocks noChangeAspect="1"/>
          </p:cNvPicPr>
          <p:nvPr/>
        </p:nvPicPr>
        <p:blipFill>
          <a:blip r:embed="rId11"/>
          <a:stretch>
            <a:fillRect/>
          </a:stretch>
        </p:blipFill>
        <p:spPr>
          <a:xfrm>
            <a:off x="4472190" y="1834965"/>
            <a:ext cx="4239694" cy="2111572"/>
          </a:xfrm>
          <a:prstGeom prst="rect">
            <a:avLst/>
          </a:prstGeom>
        </p:spPr>
      </p:pic>
      <p:pic>
        <p:nvPicPr>
          <p:cNvPr id="16" name="Picture 15"/>
          <p:cNvPicPr>
            <a:picLocks noChangeAspect="1"/>
          </p:cNvPicPr>
          <p:nvPr/>
        </p:nvPicPr>
        <p:blipFill>
          <a:blip r:embed="rId12"/>
          <a:stretch>
            <a:fillRect/>
          </a:stretch>
        </p:blipFill>
        <p:spPr>
          <a:xfrm>
            <a:off x="3901014" y="4065390"/>
            <a:ext cx="3704762" cy="2314286"/>
          </a:xfrm>
          <a:prstGeom prst="rect">
            <a:avLst/>
          </a:prstGeom>
        </p:spPr>
      </p:pic>
      <p:sp>
        <p:nvSpPr>
          <p:cNvPr id="20" name="TextBox 19"/>
          <p:cNvSpPr txBox="1"/>
          <p:nvPr/>
        </p:nvSpPr>
        <p:spPr>
          <a:xfrm>
            <a:off x="94052" y="6301192"/>
            <a:ext cx="10219583" cy="584775"/>
          </a:xfrm>
          <a:prstGeom prst="rect">
            <a:avLst/>
          </a:prstGeom>
          <a:noFill/>
        </p:spPr>
        <p:txBody>
          <a:bodyPr wrap="square" rtlCol="0">
            <a:spAutoFit/>
          </a:bodyPr>
          <a:lstStyle/>
          <a:p>
            <a:r>
              <a:rPr lang="en-US" sz="1600" dirty="0">
                <a:hlinkClick r:id="rId13"/>
              </a:rPr>
              <a:t>https://www.youtube.com/watch?v=RQwPb6OW0G4&amp;list=PLCU2ffYkjU78dh8Ws0zBXUpSf_-</a:t>
            </a:r>
            <a:r>
              <a:rPr lang="en-US" sz="1600" dirty="0" smtClean="0">
                <a:hlinkClick r:id="rId13"/>
              </a:rPr>
              <a:t>xNlNxl&amp;index=12</a:t>
            </a:r>
            <a:endParaRPr lang="en-US" sz="1600" dirty="0" smtClean="0"/>
          </a:p>
          <a:p>
            <a:endParaRPr lang="en-US" sz="1600" dirty="0"/>
          </a:p>
        </p:txBody>
      </p:sp>
    </p:spTree>
    <p:extLst>
      <p:ext uri="{BB962C8B-B14F-4D97-AF65-F5344CB8AC3E}">
        <p14:creationId xmlns:p14="http://schemas.microsoft.com/office/powerpoint/2010/main" val="771610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Project Highlights</a:t>
            </a:r>
            <a:endParaRPr lang="en-US" b="1"/>
          </a:p>
        </p:txBody>
      </p:sp>
      <p:sp>
        <p:nvSpPr>
          <p:cNvPr id="3" name="Content Placeholder 2"/>
          <p:cNvSpPr>
            <a:spLocks noGrp="1"/>
          </p:cNvSpPr>
          <p:nvPr>
            <p:ph idx="1"/>
          </p:nvPr>
        </p:nvSpPr>
        <p:spPr/>
        <p:txBody>
          <a:bodyPr>
            <a:normAutofit fontScale="92500" lnSpcReduction="10000"/>
          </a:bodyPr>
          <a:lstStyle/>
          <a:p>
            <a:pPr marL="0" indent="0">
              <a:buNone/>
            </a:pPr>
            <a:r>
              <a:rPr lang="en-US" sz="3200" b="1" smtClean="0">
                <a:solidFill>
                  <a:srgbClr val="FF0000"/>
                </a:solidFill>
              </a:rPr>
              <a:t>Check out these project ideas!  </a:t>
            </a:r>
            <a:r>
              <a:rPr lang="en-US" sz="3200" smtClean="0">
                <a:solidFill>
                  <a:srgbClr val="FF0000"/>
                </a:solidFill>
              </a:rPr>
              <a:t>Which ones could work for </a:t>
            </a:r>
            <a:r>
              <a:rPr lang="en-US" sz="3200" b="1" smtClean="0">
                <a:solidFill>
                  <a:srgbClr val="FF0000"/>
                </a:solidFill>
              </a:rPr>
              <a:t>you</a:t>
            </a:r>
            <a:r>
              <a:rPr lang="en-US" sz="3200" smtClean="0">
                <a:solidFill>
                  <a:srgbClr val="FF0000"/>
                </a:solidFill>
              </a:rPr>
              <a:t> and </a:t>
            </a:r>
            <a:r>
              <a:rPr lang="en-US" sz="3200" b="1" smtClean="0">
                <a:solidFill>
                  <a:srgbClr val="FF0000"/>
                </a:solidFill>
              </a:rPr>
              <a:t>your school</a:t>
            </a:r>
            <a:r>
              <a:rPr lang="en-US" sz="3200" smtClean="0">
                <a:solidFill>
                  <a:srgbClr val="FF0000"/>
                </a:solidFill>
              </a:rPr>
              <a:t>?</a:t>
            </a:r>
          </a:p>
          <a:p>
            <a:r>
              <a:rPr lang="en-US" sz="3200" smtClean="0">
                <a:solidFill>
                  <a:srgbClr val="0070C0"/>
                </a:solidFill>
              </a:rPr>
              <a:t>“Adopt Me “ bandanas	        Help Keep our Parks Clean</a:t>
            </a:r>
          </a:p>
          <a:p>
            <a:r>
              <a:rPr lang="en-US" sz="3200" smtClean="0">
                <a:solidFill>
                  <a:srgbClr val="0070C0"/>
                </a:solidFill>
              </a:rPr>
              <a:t>Make dog treats for shelters        Promoting Positive Body Image</a:t>
            </a:r>
          </a:p>
          <a:p>
            <a:r>
              <a:rPr lang="en-US" sz="3200" smtClean="0">
                <a:solidFill>
                  <a:srgbClr val="0070C0"/>
                </a:solidFill>
              </a:rPr>
              <a:t>Living History                                  “Meals on Wheels”</a:t>
            </a:r>
          </a:p>
          <a:p>
            <a:r>
              <a:rPr lang="en-US" sz="3200" smtClean="0">
                <a:solidFill>
                  <a:srgbClr val="0070C0"/>
                </a:solidFill>
              </a:rPr>
              <a:t>Friendship Bench                            “Bake a Difference”</a:t>
            </a:r>
          </a:p>
          <a:p>
            <a:r>
              <a:rPr lang="en-US" sz="3200" smtClean="0">
                <a:solidFill>
                  <a:srgbClr val="0070C0"/>
                </a:solidFill>
              </a:rPr>
              <a:t>Photojournalism for Good             Cards for Troops</a:t>
            </a:r>
          </a:p>
          <a:p>
            <a:r>
              <a:rPr lang="en-US" sz="3200" smtClean="0">
                <a:solidFill>
                  <a:srgbClr val="0070C0"/>
                </a:solidFill>
              </a:rPr>
              <a:t>Earth Day                                           Boxes of Love</a:t>
            </a:r>
          </a:p>
          <a:p>
            <a:pPr marL="0" indent="0">
              <a:buNone/>
            </a:pPr>
            <a:r>
              <a:rPr lang="en-US" sz="3200" b="1" smtClean="0">
                <a:solidFill>
                  <a:srgbClr val="FF0000"/>
                </a:solidFill>
              </a:rPr>
              <a:t>                        Service Stories- on “Track and Share”</a:t>
            </a:r>
            <a:endParaRPr lang="en-US" sz="3200" b="1">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71" y="230189"/>
            <a:ext cx="6326156" cy="1595436"/>
          </a:xfrm>
          <a:prstGeom prst="rect">
            <a:avLst/>
          </a:prstGeom>
        </p:spPr>
      </p:pic>
    </p:spTree>
    <p:extLst>
      <p:ext uri="{BB962C8B-B14F-4D97-AF65-F5344CB8AC3E}">
        <p14:creationId xmlns:p14="http://schemas.microsoft.com/office/powerpoint/2010/main" val="2419406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1117600" y="274637"/>
            <a:ext cx="10464800" cy="1287289"/>
          </a:xfrm>
        </p:spPr>
        <p:txBody>
          <a:bodyPr>
            <a:normAutofit fontScale="90000"/>
          </a:bodyPr>
          <a:lstStyle/>
          <a:p>
            <a:r>
              <a:rPr lang="en-US" sz="6000" dirty="0" smtClean="0">
                <a:solidFill>
                  <a:srgbClr val="4015AB"/>
                </a:solidFill>
                <a:latin typeface="Arial" charset="0"/>
                <a:ea typeface="ＭＳ Ｐゴシック" pitchFamily="34" charset="-128"/>
                <a:cs typeface="Arial" charset="0"/>
              </a:rPr>
              <a:t>Thank you! </a:t>
            </a:r>
            <a:r>
              <a:rPr lang="en-US" dirty="0" smtClean="0">
                <a:solidFill>
                  <a:srgbClr val="C00000"/>
                </a:solidFill>
                <a:latin typeface="Arial" charset="0"/>
                <a:ea typeface="ＭＳ Ｐゴシック" pitchFamily="34" charset="-128"/>
                <a:cs typeface="Arial" charset="0"/>
              </a:rPr>
              <a:t/>
            </a:r>
            <a:br>
              <a:rPr lang="en-US" dirty="0" smtClean="0">
                <a:solidFill>
                  <a:srgbClr val="C00000"/>
                </a:solidFill>
                <a:latin typeface="Arial" charset="0"/>
                <a:ea typeface="ＭＳ Ｐゴシック" pitchFamily="34" charset="-128"/>
                <a:cs typeface="Arial" charset="0"/>
              </a:rPr>
            </a:br>
            <a:endParaRPr lang="en-US" sz="2800" dirty="0" smtClean="0">
              <a:solidFill>
                <a:srgbClr val="C00000"/>
              </a:solidFill>
              <a:latin typeface="Arial" charset="0"/>
              <a:ea typeface="ＭＳ Ｐゴシック" pitchFamily="34" charset="-128"/>
              <a:cs typeface="Arial" charset="0"/>
            </a:endParaRPr>
          </a:p>
        </p:txBody>
      </p:sp>
      <p:sp>
        <p:nvSpPr>
          <p:cNvPr id="3" name="Content Placeholder 2"/>
          <p:cNvSpPr>
            <a:spLocks noGrp="1"/>
          </p:cNvSpPr>
          <p:nvPr>
            <p:ph idx="1"/>
          </p:nvPr>
        </p:nvSpPr>
        <p:spPr>
          <a:xfrm>
            <a:off x="1117600" y="1676400"/>
            <a:ext cx="10464800" cy="4665785"/>
          </a:xfrm>
        </p:spPr>
        <p:txBody>
          <a:bodyPr>
            <a:normAutofit fontScale="92500" lnSpcReduction="20000"/>
          </a:bodyPr>
          <a:lstStyle/>
          <a:p>
            <a:pPr algn="l">
              <a:buFont typeface="Arial" charset="0"/>
              <a:buNone/>
              <a:defRPr/>
            </a:pPr>
            <a:r>
              <a:rPr lang="en-US" sz="2000" b="1" dirty="0" smtClean="0">
                <a:solidFill>
                  <a:schemeClr val="bg1"/>
                </a:solidFill>
                <a:latin typeface="Arial" charset="0"/>
                <a:cs typeface="Arial" charset="0"/>
              </a:rPr>
              <a:t> </a:t>
            </a:r>
            <a:r>
              <a:rPr lang="en-US" b="1" dirty="0" smtClean="0">
                <a:solidFill>
                  <a:srgbClr val="7030A0"/>
                </a:solidFill>
                <a:latin typeface="Arial" charset="0"/>
                <a:cs typeface="Arial" charset="0"/>
              </a:rPr>
              <a:t>Contact  information:</a:t>
            </a:r>
          </a:p>
          <a:p>
            <a:pPr algn="l">
              <a:buFont typeface="Arial" charset="0"/>
              <a:buNone/>
              <a:defRPr/>
            </a:pPr>
            <a:endParaRPr lang="en-US" b="1" dirty="0" smtClean="0">
              <a:solidFill>
                <a:srgbClr val="7030A0"/>
              </a:solidFill>
              <a:latin typeface="Arial" charset="0"/>
              <a:cs typeface="Arial" charset="0"/>
            </a:endParaRPr>
          </a:p>
          <a:p>
            <a:pPr marL="0" indent="0" algn="l">
              <a:buFont typeface="Arial" charset="0"/>
              <a:buNone/>
              <a:defRPr/>
            </a:pPr>
            <a:r>
              <a:rPr lang="en-US" b="1" dirty="0" smtClean="0">
                <a:solidFill>
                  <a:schemeClr val="accent6">
                    <a:lumMod val="50000"/>
                  </a:schemeClr>
                </a:solidFill>
                <a:latin typeface="Arial" charset="0"/>
                <a:cs typeface="Arial" charset="0"/>
              </a:rPr>
              <a:t>Joan Belschwender :Director,  generationOn Indiana  317-891-9900 X201 </a:t>
            </a:r>
          </a:p>
          <a:p>
            <a:pPr marL="0" indent="0" algn="l">
              <a:buFont typeface="Arial" charset="0"/>
              <a:buNone/>
              <a:defRPr/>
            </a:pPr>
            <a:r>
              <a:rPr lang="en-US" b="1" dirty="0" smtClean="0">
                <a:solidFill>
                  <a:srgbClr val="0070C0"/>
                </a:solidFill>
                <a:latin typeface="Arial" charset="0"/>
                <a:cs typeface="Arial" charset="0"/>
                <a:hlinkClick r:id="rId3" action="ppaction://hlinkfile"/>
              </a:rPr>
              <a:t>generationOn@iasp.org</a:t>
            </a:r>
            <a:r>
              <a:rPr lang="en-US" b="1" dirty="0" smtClean="0">
                <a:solidFill>
                  <a:srgbClr val="0070C0"/>
                </a:solidFill>
                <a:latin typeface="Arial" charset="0"/>
                <a:cs typeface="Arial" charset="0"/>
              </a:rPr>
              <a:t> </a:t>
            </a:r>
          </a:p>
          <a:p>
            <a:pPr marL="0" indent="0" algn="l">
              <a:buFont typeface="Arial" charset="0"/>
              <a:buNone/>
              <a:defRPr/>
            </a:pPr>
            <a:endParaRPr lang="en-US" b="1" dirty="0">
              <a:solidFill>
                <a:srgbClr val="0070C0"/>
              </a:solidFill>
              <a:latin typeface="Arial" charset="0"/>
              <a:cs typeface="Arial" charset="0"/>
            </a:endParaRPr>
          </a:p>
          <a:p>
            <a:pPr marL="0" indent="0" algn="l">
              <a:buFont typeface="Arial" charset="0"/>
              <a:buNone/>
              <a:defRPr/>
            </a:pPr>
            <a:r>
              <a:rPr lang="en-US" b="1" dirty="0" smtClean="0">
                <a:solidFill>
                  <a:srgbClr val="0070C0"/>
                </a:solidFill>
                <a:latin typeface="Arial" charset="0"/>
                <a:cs typeface="Arial" charset="0"/>
              </a:rPr>
              <a:t> </a:t>
            </a:r>
          </a:p>
          <a:p>
            <a:pPr marL="0" indent="0" algn="l">
              <a:buFont typeface="Arial" charset="0"/>
              <a:buNone/>
              <a:defRPr/>
            </a:pPr>
            <a:r>
              <a:rPr lang="en-US" b="1" dirty="0" smtClean="0">
                <a:solidFill>
                  <a:srgbClr val="750518"/>
                </a:solidFill>
                <a:latin typeface="Arial" charset="0"/>
                <a:cs typeface="Arial" charset="0"/>
              </a:rPr>
              <a:t>Beth Smith : Consultant 317-370-7168</a:t>
            </a:r>
          </a:p>
          <a:p>
            <a:pPr marL="0" indent="0" algn="l">
              <a:buFont typeface="Arial" charset="0"/>
              <a:buNone/>
              <a:defRPr/>
            </a:pPr>
            <a:r>
              <a:rPr lang="en-US" b="1" dirty="0" smtClean="0">
                <a:solidFill>
                  <a:schemeClr val="tx1">
                    <a:lumMod val="95000"/>
                    <a:lumOff val="5000"/>
                  </a:schemeClr>
                </a:solidFill>
                <a:latin typeface="Arial" charset="0"/>
                <a:cs typeface="Arial" charset="0"/>
                <a:hlinkClick r:id="rId4"/>
              </a:rPr>
              <a:t>bethsmithgenonin@iasp.org</a:t>
            </a:r>
            <a:endParaRPr lang="en-US" b="1" dirty="0" smtClean="0">
              <a:solidFill>
                <a:srgbClr val="FF0000"/>
              </a:solidFill>
              <a:latin typeface="Arial" charset="0"/>
              <a:cs typeface="Arial" charset="0"/>
            </a:endParaRPr>
          </a:p>
          <a:p>
            <a:pPr marL="0" indent="0" algn="l">
              <a:buFont typeface="Arial" charset="0"/>
              <a:buNone/>
              <a:defRPr/>
            </a:pPr>
            <a:endParaRPr lang="en-US" b="1" dirty="0">
              <a:solidFill>
                <a:srgbClr val="FF0000"/>
              </a:solidFill>
              <a:latin typeface="Arial" charset="0"/>
              <a:cs typeface="Arial" charset="0"/>
            </a:endParaRPr>
          </a:p>
          <a:p>
            <a:pPr marL="0" indent="0" algn="l">
              <a:buFont typeface="Arial" charset="0"/>
              <a:buNone/>
              <a:defRPr/>
            </a:pPr>
            <a:r>
              <a:rPr lang="en-US" b="1" dirty="0" smtClean="0">
                <a:solidFill>
                  <a:srgbClr val="FF0000"/>
                </a:solidFill>
                <a:latin typeface="Arial" charset="0"/>
                <a:cs typeface="Arial" charset="0"/>
              </a:rPr>
              <a:t>Hope to see YOU Registered Soon  !!!</a:t>
            </a:r>
          </a:p>
        </p:txBody>
      </p:sp>
      <p:pic>
        <p:nvPicPr>
          <p:cNvPr id="38916" name="Picture 2"/>
          <p:cNvPicPr>
            <a:picLocks noChangeAspect="1" noChangeArrowheads="1"/>
          </p:cNvPicPr>
          <p:nvPr/>
        </p:nvPicPr>
        <p:blipFill>
          <a:blip r:embed="rId5"/>
          <a:srcRect l="3175" t="4248" r="4309" b="17847"/>
          <a:stretch>
            <a:fillRect/>
          </a:stretch>
        </p:blipFill>
        <p:spPr bwMode="auto">
          <a:xfrm>
            <a:off x="8111740" y="2996393"/>
            <a:ext cx="3812146" cy="3231319"/>
          </a:xfrm>
          <a:prstGeom prst="rect">
            <a:avLst/>
          </a:prstGeom>
          <a:noFill/>
          <a:ln w="9525">
            <a:noFill/>
            <a:miter lim="800000"/>
            <a:headEnd/>
            <a:tailEnd/>
          </a:ln>
        </p:spPr>
      </p:pic>
    </p:spTree>
    <p:extLst>
      <p:ext uri="{BB962C8B-B14F-4D97-AF65-F5344CB8AC3E}">
        <p14:creationId xmlns:p14="http://schemas.microsoft.com/office/powerpoint/2010/main" val="31658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Text Placeholder 10"/>
          <p:cNvSpPr>
            <a:spLocks noGrp="1"/>
          </p:cNvSpPr>
          <p:nvPr>
            <p:ph type="body" idx="1"/>
          </p:nvPr>
        </p:nvSpPr>
        <p:spPr>
          <a:xfrm>
            <a:off x="1117600" y="1852246"/>
            <a:ext cx="5386917" cy="656492"/>
          </a:xfrm>
        </p:spPr>
        <p:txBody>
          <a:bodyPr>
            <a:normAutofit/>
          </a:bodyPr>
          <a:lstStyle/>
          <a:p>
            <a:pPr eaLnBrk="1" hangingPunct="1"/>
            <a:r>
              <a:rPr lang="en-US" sz="2800" b="1" dirty="0" smtClean="0">
                <a:latin typeface="Arial" charset="0"/>
                <a:ea typeface="ＭＳ Ｐゴシック" pitchFamily="34" charset="-128"/>
                <a:cs typeface="Arial" charset="0"/>
              </a:rPr>
              <a:t>Service is…</a:t>
            </a:r>
          </a:p>
        </p:txBody>
      </p:sp>
      <p:sp>
        <p:nvSpPr>
          <p:cNvPr id="14339" name="Content Placeholder 2"/>
          <p:cNvSpPr>
            <a:spLocks noGrp="1"/>
          </p:cNvSpPr>
          <p:nvPr>
            <p:ph sz="half" idx="2"/>
          </p:nvPr>
        </p:nvSpPr>
        <p:spPr>
          <a:xfrm>
            <a:off x="1097280" y="2582334"/>
            <a:ext cx="4937760" cy="3079912"/>
          </a:xfrm>
        </p:spPr>
        <p:txBody>
          <a:bodyPr/>
          <a:lstStyle/>
          <a:p>
            <a:pPr marL="633413" indent="-228600" algn="l" eaLnBrk="1" hangingPunct="1">
              <a:spcAft>
                <a:spcPts val="600"/>
              </a:spcAft>
              <a:buFont typeface="Arial" charset="0"/>
              <a:buNone/>
            </a:pPr>
            <a:r>
              <a:rPr lang="en-GB" sz="2800" dirty="0" smtClean="0">
                <a:latin typeface="Arial" charset="0"/>
                <a:ea typeface="ＭＳ Ｐゴシック" pitchFamily="34" charset="-128"/>
                <a:cs typeface="Arial" charset="0"/>
              </a:rPr>
              <a:t>	</a:t>
            </a:r>
            <a:r>
              <a:rPr lang="en-GB" sz="2800" dirty="0" smtClean="0">
                <a:solidFill>
                  <a:schemeClr val="tx1">
                    <a:lumMod val="75000"/>
                  </a:schemeClr>
                </a:solidFill>
                <a:latin typeface="Arial" charset="0"/>
                <a:ea typeface="ＭＳ Ｐゴシック" pitchFamily="34" charset="-128"/>
                <a:cs typeface="Arial" charset="0"/>
              </a:rPr>
              <a:t>volunteer action to meet the needs of others or for the common good.</a:t>
            </a:r>
            <a:endParaRPr lang="en-US" sz="2800" dirty="0" smtClean="0">
              <a:solidFill>
                <a:schemeClr val="tx1">
                  <a:lumMod val="75000"/>
                </a:schemeClr>
              </a:solidFill>
              <a:latin typeface="Arial" charset="0"/>
              <a:ea typeface="ＭＳ Ｐゴシック" pitchFamily="34" charset="-128"/>
              <a:cs typeface="Arial" charset="0"/>
            </a:endParaRPr>
          </a:p>
        </p:txBody>
      </p:sp>
      <p:sp>
        <p:nvSpPr>
          <p:cNvPr id="19460" name="Text Placeholder 11"/>
          <p:cNvSpPr>
            <a:spLocks noGrp="1"/>
          </p:cNvSpPr>
          <p:nvPr>
            <p:ph type="body" sz="quarter" idx="3"/>
          </p:nvPr>
        </p:nvSpPr>
        <p:spPr/>
        <p:txBody>
          <a:bodyPr>
            <a:normAutofit/>
          </a:bodyPr>
          <a:lstStyle/>
          <a:p>
            <a:pPr eaLnBrk="1" hangingPunct="1"/>
            <a:r>
              <a:rPr lang="en-US" sz="2400" b="1" dirty="0" smtClean="0">
                <a:latin typeface="Arial" charset="0"/>
                <a:ea typeface="ＭＳ Ｐゴシック" pitchFamily="34" charset="-128"/>
                <a:cs typeface="Arial" charset="0"/>
              </a:rPr>
              <a:t>Service-Learning is…</a:t>
            </a:r>
          </a:p>
        </p:txBody>
      </p:sp>
      <p:sp>
        <p:nvSpPr>
          <p:cNvPr id="13" name="Content Placeholder 12"/>
          <p:cNvSpPr>
            <a:spLocks noGrp="1"/>
          </p:cNvSpPr>
          <p:nvPr>
            <p:ph sz="quarter" idx="4"/>
          </p:nvPr>
        </p:nvSpPr>
        <p:spPr>
          <a:xfrm>
            <a:off x="6193368" y="2508738"/>
            <a:ext cx="5693833" cy="3223848"/>
          </a:xfrm>
        </p:spPr>
        <p:txBody>
          <a:bodyPr>
            <a:normAutofit/>
          </a:bodyPr>
          <a:lstStyle/>
          <a:p>
            <a:pPr algn="l" eaLnBrk="1" hangingPunct="1">
              <a:buFont typeface="Arial" charset="0"/>
              <a:buNone/>
            </a:pPr>
            <a:r>
              <a:rPr lang="en-GB" dirty="0" smtClean="0">
                <a:latin typeface="Arial" charset="0"/>
                <a:ea typeface="ＭＳ Ｐゴシック" pitchFamily="34" charset="-128"/>
                <a:cs typeface="Arial" charset="0"/>
              </a:rPr>
              <a:t>	</a:t>
            </a:r>
            <a:r>
              <a:rPr lang="en-GB" sz="2800" dirty="0" smtClean="0">
                <a:solidFill>
                  <a:schemeClr val="tx1">
                    <a:lumMod val="75000"/>
                  </a:schemeClr>
                </a:solidFill>
                <a:latin typeface="Arial" charset="0"/>
                <a:ea typeface="ＭＳ Ｐゴシック" pitchFamily="34" charset="-128"/>
                <a:cs typeface="Arial" charset="0"/>
              </a:rPr>
              <a:t>a research-based teaching and learning strategy that engages youth in service to meet learning objectives and address real-world issues through service. </a:t>
            </a:r>
          </a:p>
          <a:p>
            <a:pPr algn="l" eaLnBrk="1" hangingPunct="1">
              <a:buFont typeface="Arial" charset="0"/>
              <a:buNone/>
            </a:pPr>
            <a:endParaRPr lang="en-US" sz="2800" dirty="0" smtClean="0">
              <a:solidFill>
                <a:schemeClr val="tx1">
                  <a:lumMod val="75000"/>
                </a:schemeClr>
              </a:solidFill>
              <a:latin typeface="Arial" charset="0"/>
              <a:ea typeface="ＭＳ Ｐゴシック" pitchFamily="34" charset="-128"/>
              <a:cs typeface="Arial" charset="0"/>
            </a:endParaRPr>
          </a:p>
        </p:txBody>
      </p:sp>
      <p:sp>
        <p:nvSpPr>
          <p:cNvPr id="19462" name="Slide Number Placeholder 5"/>
          <p:cNvSpPr>
            <a:spLocks noGrp="1"/>
          </p:cNvSpPr>
          <p:nvPr>
            <p:ph type="sldNum" sz="quarter" idx="12"/>
          </p:nvPr>
        </p:nvSpPr>
        <p:spPr bwMode="auto">
          <a:noFill/>
          <a:ln>
            <a:miter lim="800000"/>
            <a:headEnd/>
            <a:tailEnd/>
          </a:ln>
        </p:spPr>
        <p:txBody>
          <a:bodyPr/>
          <a:lstStyle/>
          <a:p>
            <a:pPr algn="r"/>
            <a:fld id="{338E88FA-1A2A-4C3E-ABB0-74FAACF0C074}" type="slidenum">
              <a:rPr lang="en-US" sz="1000" smtClean="0">
                <a:latin typeface="Arial" charset="0"/>
                <a:ea typeface="ＭＳ Ｐゴシック" pitchFamily="34" charset="-128"/>
                <a:cs typeface="Arial" charset="0"/>
              </a:rPr>
              <a:pPr algn="r"/>
              <a:t>4</a:t>
            </a:fld>
            <a:endParaRPr lang="en-US" sz="1000" smtClean="0">
              <a:latin typeface="Arial" charset="0"/>
              <a:ea typeface="ＭＳ Ｐゴシック" pitchFamily="34" charset="-128"/>
              <a:cs typeface="Arial" charset="0"/>
            </a:endParaRPr>
          </a:p>
        </p:txBody>
      </p:sp>
      <p:sp>
        <p:nvSpPr>
          <p:cNvPr id="19463" name="Title 1"/>
          <p:cNvSpPr txBox="1">
            <a:spLocks/>
          </p:cNvSpPr>
          <p:nvPr/>
        </p:nvSpPr>
        <p:spPr bwMode="auto">
          <a:xfrm>
            <a:off x="1117600" y="274638"/>
            <a:ext cx="10464800" cy="1143000"/>
          </a:xfrm>
          <a:prstGeom prst="rect">
            <a:avLst/>
          </a:prstGeom>
          <a:noFill/>
          <a:ln w="9525">
            <a:noFill/>
            <a:miter lim="800000"/>
            <a:headEnd/>
            <a:tailEnd/>
          </a:ln>
        </p:spPr>
        <p:txBody>
          <a:bodyPr anchor="ctr"/>
          <a:lstStyle/>
          <a:p>
            <a:r>
              <a:rPr lang="en-US" sz="3200" b="1" dirty="0">
                <a:solidFill>
                  <a:srgbClr val="FF0000"/>
                </a:solidFill>
                <a:cs typeface="Arial" charset="0"/>
              </a:rPr>
              <a:t>Service, Service-Learning: What is the difference? </a:t>
            </a:r>
          </a:p>
        </p:txBody>
      </p:sp>
      <p:pic>
        <p:nvPicPr>
          <p:cNvPr id="14" name="Picture 8" descr="C:\Users\dgatlin\Pictures\generationOn Schools Pics\classroom.jpg"/>
          <p:cNvPicPr>
            <a:picLocks noChangeAspect="1" noChangeArrowheads="1"/>
          </p:cNvPicPr>
          <p:nvPr/>
        </p:nvPicPr>
        <p:blipFill>
          <a:blip r:embed="rId3" cstate="print"/>
          <a:srcRect/>
          <a:stretch>
            <a:fillRect/>
          </a:stretch>
        </p:blipFill>
        <p:spPr bwMode="auto">
          <a:xfrm>
            <a:off x="1422400" y="3880338"/>
            <a:ext cx="4509477" cy="2121877"/>
          </a:xfrm>
          <a:prstGeom prst="rect">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085" y="4628271"/>
            <a:ext cx="3699803" cy="2067950"/>
          </a:xfrm>
          <a:prstGeom prst="rect">
            <a:avLst/>
          </a:prstGeom>
        </p:spPr>
      </p:pic>
    </p:spTree>
    <p:extLst>
      <p:ext uri="{BB962C8B-B14F-4D97-AF65-F5344CB8AC3E}">
        <p14:creationId xmlns:p14="http://schemas.microsoft.com/office/powerpoint/2010/main" val="2276396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4206"/>
          </a:xfrm>
        </p:spPr>
        <p:txBody>
          <a:bodyPr>
            <a:normAutofit fontScale="90000"/>
          </a:bodyPr>
          <a:lstStyle/>
          <a:p>
            <a:r>
              <a:rPr lang="en-US" b="1" dirty="0" smtClean="0">
                <a:solidFill>
                  <a:srgbClr val="FF0000"/>
                </a:solidFill>
              </a:rPr>
              <a:t>Advantages of Incorporating Service-Learning </a:t>
            </a:r>
            <a:endParaRPr lang="en-US" b="1" dirty="0">
              <a:solidFill>
                <a:srgbClr val="FF0000"/>
              </a:solidFill>
            </a:endParaRPr>
          </a:p>
        </p:txBody>
      </p:sp>
      <p:sp>
        <p:nvSpPr>
          <p:cNvPr id="3" name="Content Placeholder 2"/>
          <p:cNvSpPr>
            <a:spLocks noGrp="1"/>
          </p:cNvSpPr>
          <p:nvPr>
            <p:ph idx="1"/>
          </p:nvPr>
        </p:nvSpPr>
        <p:spPr>
          <a:xfrm>
            <a:off x="838200" y="1214203"/>
            <a:ext cx="10515600" cy="4962760"/>
          </a:xfrm>
        </p:spPr>
        <p:txBody>
          <a:bodyPr>
            <a:normAutofit/>
          </a:bodyPr>
          <a:lstStyle/>
          <a:p>
            <a:r>
              <a:rPr lang="en-US" sz="2400" dirty="0" smtClean="0">
                <a:solidFill>
                  <a:srgbClr val="0070C0"/>
                </a:solidFill>
              </a:rPr>
              <a:t>Service-learning promotes access to the general education curriculum and promotes higher engagement and achievement.</a:t>
            </a:r>
          </a:p>
          <a:p>
            <a:r>
              <a:rPr lang="en-US" sz="2400" dirty="0" smtClean="0">
                <a:solidFill>
                  <a:srgbClr val="7030A0"/>
                </a:solidFill>
              </a:rPr>
              <a:t>Promotes generalization of skills by connecting curriculum content with real-world settings/activities</a:t>
            </a:r>
          </a:p>
          <a:p>
            <a:r>
              <a:rPr lang="en-US" sz="2400" dirty="0" smtClean="0">
                <a:solidFill>
                  <a:srgbClr val="FF3399"/>
                </a:solidFill>
              </a:rPr>
              <a:t>Develops critical and creative thinking skills</a:t>
            </a:r>
          </a:p>
          <a:p>
            <a:r>
              <a:rPr lang="en-US" sz="2400" dirty="0" smtClean="0">
                <a:solidFill>
                  <a:srgbClr val="FF0000"/>
                </a:solidFill>
              </a:rPr>
              <a:t>Builds positive character, cooperation and collaboration skills, leadership, and social skills </a:t>
            </a:r>
          </a:p>
          <a:p>
            <a:r>
              <a:rPr lang="en-US" sz="2400" dirty="0" smtClean="0">
                <a:solidFill>
                  <a:srgbClr val="00B050"/>
                </a:solidFill>
              </a:rPr>
              <a:t>Develops empathy and promotes globally aware and concerned citizens</a:t>
            </a:r>
          </a:p>
          <a:p>
            <a:r>
              <a:rPr lang="en-US" sz="2400" dirty="0" smtClean="0">
                <a:solidFill>
                  <a:srgbClr val="0A72A6"/>
                </a:solidFill>
              </a:rPr>
              <a:t>Creates </a:t>
            </a:r>
            <a:r>
              <a:rPr lang="en-US" sz="2400" smtClean="0">
                <a:solidFill>
                  <a:srgbClr val="0A72A6"/>
                </a:solidFill>
              </a:rPr>
              <a:t>community collaboration </a:t>
            </a:r>
            <a:r>
              <a:rPr lang="en-US" sz="2400" dirty="0" smtClean="0">
                <a:solidFill>
                  <a:srgbClr val="0A72A6"/>
                </a:solidFill>
              </a:rPr>
              <a:t>with schools and students with special needs while building mutual positive relationships</a:t>
            </a:r>
          </a:p>
          <a:p>
            <a:r>
              <a:rPr lang="en-US" sz="2400" dirty="0" smtClean="0">
                <a:solidFill>
                  <a:srgbClr val="FA2E4B"/>
                </a:solidFill>
              </a:rPr>
              <a:t>Allows for correction, multiple trials, and reflection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857" y="5032791"/>
            <a:ext cx="4077324" cy="1619250"/>
          </a:xfrm>
          <a:prstGeom prst="rect">
            <a:avLst/>
          </a:prstGeom>
        </p:spPr>
      </p:pic>
    </p:spTree>
    <p:extLst>
      <p:ext uri="{BB962C8B-B14F-4D97-AF65-F5344CB8AC3E}">
        <p14:creationId xmlns:p14="http://schemas.microsoft.com/office/powerpoint/2010/main" val="3623152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 </a:t>
            </a:r>
            <a:r>
              <a:rPr lang="en-US" dirty="0">
                <a:solidFill>
                  <a:srgbClr val="FF0000"/>
                </a:solidFill>
              </a:rPr>
              <a:t>Philanthropy Education </a:t>
            </a:r>
          </a:p>
        </p:txBody>
      </p:sp>
      <p:sp>
        <p:nvSpPr>
          <p:cNvPr id="3" name="Content Placeholder 2"/>
          <p:cNvSpPr>
            <a:spLocks noGrp="1"/>
          </p:cNvSpPr>
          <p:nvPr>
            <p:ph idx="1"/>
          </p:nvPr>
        </p:nvSpPr>
        <p:spPr>
          <a:xfrm>
            <a:off x="838200" y="2466975"/>
            <a:ext cx="10515600" cy="4351338"/>
          </a:xfrm>
        </p:spPr>
        <p:txBody>
          <a:bodyPr vert="horz" lIns="91440" tIns="45720" rIns="91440" bIns="45720" rtlCol="0" anchor="t">
            <a:normAutofit fontScale="92500" lnSpcReduction="10000"/>
          </a:bodyPr>
          <a:lstStyle/>
          <a:p>
            <a:r>
              <a:rPr lang="en-US" dirty="0" smtClean="0">
                <a:solidFill>
                  <a:srgbClr val="7030A0"/>
                </a:solidFill>
              </a:rPr>
              <a:t>Students exhibit more charitable beliefs, attitudes, and behaviors</a:t>
            </a:r>
          </a:p>
          <a:p>
            <a:r>
              <a:rPr lang="en-US" dirty="0" smtClean="0">
                <a:solidFill>
                  <a:srgbClr val="FF6600"/>
                </a:solidFill>
              </a:rPr>
              <a:t>Builds ownership and “Why Serve?” of service-learning</a:t>
            </a:r>
          </a:p>
          <a:p>
            <a:r>
              <a:rPr lang="en-US" dirty="0" smtClean="0">
                <a:solidFill>
                  <a:srgbClr val="0070C0"/>
                </a:solidFill>
              </a:rPr>
              <a:t>Gives a deeper purpose for learning – students recognize talents and skills to “make a difference”</a:t>
            </a:r>
          </a:p>
          <a:p>
            <a:r>
              <a:rPr lang="en-US" dirty="0" smtClean="0">
                <a:solidFill>
                  <a:srgbClr val="00B050"/>
                </a:solidFill>
              </a:rPr>
              <a:t>Increases student motivation to attend school</a:t>
            </a:r>
          </a:p>
          <a:p>
            <a:r>
              <a:rPr lang="en-US" dirty="0" smtClean="0">
                <a:solidFill>
                  <a:srgbClr val="FF3399"/>
                </a:solidFill>
              </a:rPr>
              <a:t>Improves school culture</a:t>
            </a:r>
          </a:p>
          <a:p>
            <a:r>
              <a:rPr lang="en-US" dirty="0" smtClean="0">
                <a:solidFill>
                  <a:srgbClr val="6600FF"/>
                </a:solidFill>
              </a:rPr>
              <a:t>Community sees youth as an asset rather than a liability</a:t>
            </a:r>
          </a:p>
          <a:p>
            <a:r>
              <a:rPr lang="en-US" dirty="0" smtClean="0">
                <a:solidFill>
                  <a:srgbClr val="FF0000"/>
                </a:solidFill>
              </a:rPr>
              <a:t>Practice different habits of life-long philanthropy</a:t>
            </a:r>
            <a:endParaRPr lang="en-US" dirty="0" smtClean="0">
              <a:solidFill>
                <a:srgbClr val="FF0000"/>
              </a:solidFill>
            </a:endParaRPr>
          </a:p>
          <a:p>
            <a:r>
              <a:rPr lang="en-US" dirty="0" smtClean="0"/>
              <a:t>Broadens perspectives or career opportunities</a:t>
            </a:r>
          </a:p>
          <a:p>
            <a:r>
              <a:rPr lang="en-US" dirty="0" smtClean="0">
                <a:solidFill>
                  <a:srgbClr val="CC00CC"/>
                </a:solidFill>
              </a:rPr>
              <a:t>Develops critical thinking and leadership</a:t>
            </a:r>
            <a:r>
              <a:rPr lang="en-US" dirty="0">
                <a:solidFill>
                  <a:srgbClr val="CC00CC"/>
                </a:solidFill>
              </a:rPr>
              <a:t> </a:t>
            </a:r>
          </a:p>
          <a:p>
            <a:endParaRPr lang="en-US" dirty="0"/>
          </a:p>
        </p:txBody>
      </p:sp>
      <p:pic>
        <p:nvPicPr>
          <p:cNvPr id="5" name="Picture 4" descr="philanthropy 8.jpeg"/>
          <p:cNvPicPr>
            <a:picLocks noChangeAspect="1"/>
          </p:cNvPicPr>
          <p:nvPr/>
        </p:nvPicPr>
        <p:blipFill>
          <a:blip r:embed="rId2"/>
          <a:stretch>
            <a:fillRect/>
          </a:stretch>
        </p:blipFill>
        <p:spPr>
          <a:xfrm>
            <a:off x="7442339" y="990600"/>
            <a:ext cx="4035286" cy="1393825"/>
          </a:xfrm>
          <a:prstGeom prst="rect">
            <a:avLst/>
          </a:prstGeom>
        </p:spPr>
      </p:pic>
    </p:spTree>
    <p:extLst>
      <p:ext uri="{BB962C8B-B14F-4D97-AF65-F5344CB8AC3E}">
        <p14:creationId xmlns:p14="http://schemas.microsoft.com/office/powerpoint/2010/main" val="233721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837"/>
          </a:xfrm>
        </p:spPr>
        <p:txBody>
          <a:bodyPr/>
          <a:lstStyle/>
          <a:p>
            <a:r>
              <a:rPr lang="en-US" dirty="0" smtClean="0"/>
              <a:t>Time, Talent, and Treasure</a:t>
            </a:r>
            <a:endParaRPr lang="en-US" dirty="0"/>
          </a:p>
        </p:txBody>
      </p:sp>
      <p:sp>
        <p:nvSpPr>
          <p:cNvPr id="3" name="Content Placeholder 2"/>
          <p:cNvSpPr>
            <a:spLocks noGrp="1"/>
          </p:cNvSpPr>
          <p:nvPr>
            <p:ph idx="1"/>
          </p:nvPr>
        </p:nvSpPr>
        <p:spPr>
          <a:xfrm>
            <a:off x="838200" y="1328570"/>
            <a:ext cx="11163300" cy="5198807"/>
          </a:xfrm>
        </p:spPr>
        <p:txBody>
          <a:bodyPr/>
          <a:lstStyle/>
          <a:p>
            <a:r>
              <a:rPr lang="en-US" b="1" dirty="0" smtClean="0"/>
              <a:t>Service-Learning fits in so well with what you are already doing!</a:t>
            </a:r>
          </a:p>
          <a:p>
            <a:r>
              <a:rPr lang="en-US" b="1" dirty="0" smtClean="0"/>
              <a:t>Through the Learning to Give lessons, students</a:t>
            </a:r>
          </a:p>
        </p:txBody>
      </p:sp>
      <p:sp>
        <p:nvSpPr>
          <p:cNvPr id="4" name="Rectangle 3"/>
          <p:cNvSpPr/>
          <p:nvPr/>
        </p:nvSpPr>
        <p:spPr>
          <a:xfrm>
            <a:off x="657224" y="2828836"/>
            <a:ext cx="8486776" cy="3477875"/>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FFFFFF"/>
                </a:solidFill>
                <a:latin typeface="clarendon-text-pro"/>
              </a:rPr>
              <a:t> </a:t>
            </a:r>
            <a:r>
              <a:rPr lang="en-US" dirty="0"/>
              <a:t> </a:t>
            </a:r>
            <a:r>
              <a:rPr lang="en-US" sz="2000" dirty="0">
                <a:solidFill>
                  <a:srgbClr val="FF0000"/>
                </a:solidFill>
              </a:rPr>
              <a:t>will be introduced to the concept of </a:t>
            </a:r>
            <a:r>
              <a:rPr lang="en-US" sz="2000" i="1" dirty="0">
                <a:solidFill>
                  <a:srgbClr val="FF0000"/>
                </a:solidFill>
              </a:rPr>
              <a:t>philanthropy</a:t>
            </a:r>
            <a:r>
              <a:rPr lang="en-US" sz="2000" dirty="0">
                <a:solidFill>
                  <a:srgbClr val="FF0000"/>
                </a:solidFill>
              </a:rPr>
              <a:t>, evaluate the role of philanthropy in the smooth functioning of government and describe the role of families in shaping a democratic society</a:t>
            </a:r>
            <a:r>
              <a:rPr lang="en-US" sz="2000" dirty="0" smtClean="0">
                <a:solidFill>
                  <a:srgbClr val="FF0000"/>
                </a:solidFill>
              </a:rPr>
              <a:t>.</a:t>
            </a:r>
            <a:endParaRPr lang="en-US" sz="2000" dirty="0">
              <a:solidFill>
                <a:srgbClr val="FF0000"/>
              </a:solidFill>
              <a:latin typeface="clarendon-text-pro"/>
            </a:endParaRPr>
          </a:p>
          <a:p>
            <a:pPr marL="285750" indent="-285750">
              <a:buFont typeface="Arial" panose="020B0604020202020204" pitchFamily="34" charset="0"/>
              <a:buChar char="•"/>
            </a:pPr>
            <a:r>
              <a:rPr lang="en-US" sz="2000" dirty="0">
                <a:solidFill>
                  <a:srgbClr val="EF319E"/>
                </a:solidFill>
                <a:latin typeface="clarendon-text-pro"/>
              </a:rPr>
              <a:t>become </a:t>
            </a:r>
            <a:r>
              <a:rPr lang="en-US" sz="2000" dirty="0" smtClean="0">
                <a:solidFill>
                  <a:srgbClr val="EF319E"/>
                </a:solidFill>
                <a:latin typeface="clarendon-text-pro"/>
              </a:rPr>
              <a:t>acquainted </a:t>
            </a:r>
            <a:r>
              <a:rPr lang="en-US" sz="2000" dirty="0">
                <a:solidFill>
                  <a:srgbClr val="EF319E"/>
                </a:solidFill>
                <a:latin typeface="clarendon-text-pro"/>
              </a:rPr>
              <a:t>with </a:t>
            </a:r>
            <a:r>
              <a:rPr lang="en-US" sz="2000" dirty="0" smtClean="0">
                <a:solidFill>
                  <a:srgbClr val="EF319E"/>
                </a:solidFill>
                <a:latin typeface="clarendon-text-pro"/>
              </a:rPr>
              <a:t>the </a:t>
            </a:r>
            <a:r>
              <a:rPr lang="en-US" sz="2000" dirty="0">
                <a:solidFill>
                  <a:srgbClr val="EF319E"/>
                </a:solidFill>
                <a:latin typeface="clarendon-text-pro"/>
              </a:rPr>
              <a:t>tradition of giving and its impact on the exercise of responsible citizenship. With this multiple perspective, students will define the basis for their own responsible civic behavior</a:t>
            </a:r>
            <a:r>
              <a:rPr lang="en-US" sz="2000" dirty="0" smtClean="0">
                <a:solidFill>
                  <a:srgbClr val="EF319E"/>
                </a:solidFill>
                <a:latin typeface="clarendon-text-pro"/>
              </a:rPr>
              <a:t>.</a:t>
            </a:r>
          </a:p>
          <a:p>
            <a:pPr marL="285750" indent="-285750">
              <a:buFont typeface="Arial" panose="020B0604020202020204" pitchFamily="34" charset="0"/>
              <a:buChar char="•"/>
            </a:pPr>
            <a:r>
              <a:rPr lang="en-US" sz="2000" dirty="0" smtClean="0"/>
              <a:t> </a:t>
            </a:r>
            <a:r>
              <a:rPr lang="en-US" sz="2000" dirty="0" smtClean="0">
                <a:solidFill>
                  <a:srgbClr val="0070C0"/>
                </a:solidFill>
              </a:rPr>
              <a:t>develop an understanding of the importance of participating in active citizenship through their contributions to society</a:t>
            </a:r>
          </a:p>
          <a:p>
            <a:pPr marL="285750" indent="-285750">
              <a:buFont typeface="Arial" panose="020B0604020202020204" pitchFamily="34" charset="0"/>
              <a:buChar char="•"/>
            </a:pPr>
            <a:r>
              <a:rPr lang="en-US" sz="2000" dirty="0">
                <a:solidFill>
                  <a:srgbClr val="7030A0"/>
                </a:solidFill>
              </a:rPr>
              <a:t> gain a better understanding of how individuals within the community work for the common </a:t>
            </a:r>
            <a:r>
              <a:rPr lang="en-US" sz="2000" dirty="0" smtClean="0">
                <a:solidFill>
                  <a:srgbClr val="7030A0"/>
                </a:solidFill>
              </a:rPr>
              <a:t>good</a:t>
            </a:r>
          </a:p>
          <a:p>
            <a:endParaRPr lang="en-US" sz="2000" dirty="0" smtClean="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079" y="159516"/>
            <a:ext cx="3889421" cy="11912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3669878"/>
            <a:ext cx="2857500" cy="2857500"/>
          </a:xfrm>
          <a:prstGeom prst="rect">
            <a:avLst/>
          </a:prstGeom>
        </p:spPr>
      </p:pic>
    </p:spTree>
    <p:extLst>
      <p:ext uri="{BB962C8B-B14F-4D97-AF65-F5344CB8AC3E}">
        <p14:creationId xmlns:p14="http://schemas.microsoft.com/office/powerpoint/2010/main" val="2283518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Service Learning and the IEP</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b="1" dirty="0" smtClean="0">
                <a:solidFill>
                  <a:srgbClr val="FF0000"/>
                </a:solidFill>
              </a:rPr>
              <a:t>Service-learning provides:</a:t>
            </a:r>
          </a:p>
          <a:p>
            <a:r>
              <a:rPr lang="en-US" dirty="0" smtClean="0">
                <a:solidFill>
                  <a:srgbClr val="00B050"/>
                </a:solidFill>
              </a:rPr>
              <a:t>Opportunities for academic, social, and life skills instruction in a real-world setting </a:t>
            </a:r>
          </a:p>
          <a:p>
            <a:r>
              <a:rPr lang="en-US" dirty="0" smtClean="0">
                <a:solidFill>
                  <a:srgbClr val="0A72A6"/>
                </a:solidFill>
              </a:rPr>
              <a:t>Opportunities for community-based instruction in an inclusive setting</a:t>
            </a:r>
          </a:p>
          <a:p>
            <a:r>
              <a:rPr lang="en-US" dirty="0" smtClean="0">
                <a:solidFill>
                  <a:srgbClr val="7030A0"/>
                </a:solidFill>
              </a:rPr>
              <a:t>Natural setting for character education and social skills acquisition and practice</a:t>
            </a:r>
          </a:p>
          <a:p>
            <a:r>
              <a:rPr lang="en-US" dirty="0" smtClean="0">
                <a:solidFill>
                  <a:srgbClr val="FF3399"/>
                </a:solidFill>
              </a:rPr>
              <a:t>Opportunities for functional activities that are inherent in many of the service-learning opportunities:  i.e. – a clothing drive allows for students to sort, wash, fold and iron the donated items for distribution</a:t>
            </a:r>
          </a:p>
          <a:p>
            <a:r>
              <a:rPr lang="en-US" dirty="0" smtClean="0">
                <a:solidFill>
                  <a:srgbClr val="FF6600"/>
                </a:solidFill>
              </a:rPr>
              <a:t>Incorporates and improves technology skills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003" y="153883"/>
            <a:ext cx="4302177" cy="2143125"/>
          </a:xfrm>
          <a:prstGeom prst="rect">
            <a:avLst/>
          </a:prstGeom>
        </p:spPr>
      </p:pic>
    </p:spTree>
    <p:extLst>
      <p:ext uri="{BB962C8B-B14F-4D97-AF65-F5344CB8AC3E}">
        <p14:creationId xmlns:p14="http://schemas.microsoft.com/office/powerpoint/2010/main" val="54740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0070C0"/>
                </a:solidFill>
              </a:rPr>
              <a:t>Sample IEP Goals</a:t>
            </a:r>
            <a:r>
              <a:rPr lang="en-US" b="1" dirty="0" smtClean="0">
                <a:solidFill>
                  <a:srgbClr val="FF0000"/>
                </a:solidFill>
              </a:rPr>
              <a:t>*</a:t>
            </a:r>
            <a:r>
              <a:rPr lang="en-US" b="1" dirty="0" smtClean="0">
                <a:solidFill>
                  <a:srgbClr val="0070C0"/>
                </a:solidFill>
              </a:rPr>
              <a:t>Addressed through Service-Learning</a:t>
            </a:r>
            <a:endParaRPr lang="en-US" b="1" dirty="0">
              <a:solidFill>
                <a:srgbClr val="0070C0"/>
              </a:solidFill>
            </a:endParaRPr>
          </a:p>
        </p:txBody>
      </p:sp>
      <p:sp>
        <p:nvSpPr>
          <p:cNvPr id="8" name="Content Placeholder 7"/>
          <p:cNvSpPr>
            <a:spLocks noGrp="1"/>
          </p:cNvSpPr>
          <p:nvPr>
            <p:ph idx="1"/>
          </p:nvPr>
        </p:nvSpPr>
        <p:spPr>
          <a:xfrm>
            <a:off x="838200" y="1509102"/>
            <a:ext cx="10515600" cy="4351338"/>
          </a:xfrm>
        </p:spPr>
        <p:txBody>
          <a:bodyPr>
            <a:normAutofit fontScale="92500" lnSpcReduction="10000"/>
          </a:bodyPr>
          <a:lstStyle/>
          <a:p>
            <a:r>
              <a:rPr lang="en-US" dirty="0" smtClean="0">
                <a:solidFill>
                  <a:srgbClr val="FF0000"/>
                </a:solidFill>
              </a:rPr>
              <a:t>Demonstrate appropriate peer relationships, cooperative learning, and assertiveness</a:t>
            </a:r>
          </a:p>
          <a:p>
            <a:r>
              <a:rPr lang="en-US" dirty="0" smtClean="0">
                <a:solidFill>
                  <a:srgbClr val="FF6600"/>
                </a:solidFill>
              </a:rPr>
              <a:t>Make appropriate decisions on a daily basis</a:t>
            </a:r>
          </a:p>
          <a:p>
            <a:r>
              <a:rPr lang="en-US" dirty="0" smtClean="0">
                <a:solidFill>
                  <a:srgbClr val="00B050"/>
                </a:solidFill>
              </a:rPr>
              <a:t>Develop social understanding skills</a:t>
            </a:r>
          </a:p>
          <a:p>
            <a:r>
              <a:rPr lang="en-US" dirty="0" smtClean="0">
                <a:solidFill>
                  <a:srgbClr val="7030A0"/>
                </a:solidFill>
              </a:rPr>
              <a:t>Increase social communication skills</a:t>
            </a:r>
          </a:p>
          <a:p>
            <a:r>
              <a:rPr lang="en-US" dirty="0" smtClean="0">
                <a:solidFill>
                  <a:srgbClr val="0099CC"/>
                </a:solidFill>
              </a:rPr>
              <a:t>Demonstrate problem-solving skills</a:t>
            </a:r>
          </a:p>
          <a:p>
            <a:r>
              <a:rPr lang="en-US" dirty="0" smtClean="0">
                <a:solidFill>
                  <a:srgbClr val="FF3399"/>
                </a:solidFill>
              </a:rPr>
              <a:t>Transition effectively between activities in the school and the mainstream </a:t>
            </a:r>
          </a:p>
          <a:p>
            <a:r>
              <a:rPr lang="en-US" dirty="0" smtClean="0">
                <a:solidFill>
                  <a:srgbClr val="0070C0"/>
                </a:solidFill>
              </a:rPr>
              <a:t>Maintain and improve appropriate social skills in school and mainstream</a:t>
            </a:r>
          </a:p>
          <a:p>
            <a:pPr marL="0" indent="0">
              <a:buNone/>
            </a:pPr>
            <a:r>
              <a:rPr lang="en-US" b="1" dirty="0" smtClean="0">
                <a:solidFill>
                  <a:srgbClr val="FF0000"/>
                </a:solidFill>
              </a:rPr>
              <a:t>* Add setting, benchmarks, criteria for mastery, method for evaluation, and evaluation schedule</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118" y="5471410"/>
            <a:ext cx="3957403" cy="1154242"/>
          </a:xfrm>
          <a:prstGeom prst="rect">
            <a:avLst/>
          </a:prstGeom>
        </p:spPr>
      </p:pic>
    </p:spTree>
    <p:extLst>
      <p:ext uri="{BB962C8B-B14F-4D97-AF65-F5344CB8AC3E}">
        <p14:creationId xmlns:p14="http://schemas.microsoft.com/office/powerpoint/2010/main" val="1765188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2439</Words>
  <Application>Microsoft Office PowerPoint</Application>
  <PresentationFormat>Widescreen</PresentationFormat>
  <Paragraphs>349</Paragraphs>
  <Slides>37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Arial Black</vt:lpstr>
      <vt:lpstr>Calibri</vt:lpstr>
      <vt:lpstr>Calibri Light</vt:lpstr>
      <vt:lpstr>clarendon-text-pro</vt:lpstr>
      <vt:lpstr>Courier New</vt:lpstr>
      <vt:lpstr>Wingdings</vt:lpstr>
      <vt:lpstr>Office Theme</vt:lpstr>
      <vt:lpstr>generationOn Indiana </vt:lpstr>
      <vt:lpstr>Staff Introductions</vt:lpstr>
      <vt:lpstr>Resource Introductions</vt:lpstr>
      <vt:lpstr>PowerPoint Presentation</vt:lpstr>
      <vt:lpstr>Advantages of Incorporating Service-Learning </vt:lpstr>
      <vt:lpstr>Why Philanthropy Education </vt:lpstr>
      <vt:lpstr>Time, Talent, and Treasure</vt:lpstr>
      <vt:lpstr>Service Learning and the IEP</vt:lpstr>
      <vt:lpstr>Sample IEP Goals*Addressed through Service-Learning</vt:lpstr>
      <vt:lpstr>Service-Learning and Functional Skills</vt:lpstr>
      <vt:lpstr>Transition Assessment and  Preparation</vt:lpstr>
      <vt:lpstr>Social/Emotional Behaviors Addressed Through Service-Learning</vt:lpstr>
      <vt:lpstr>Social/Emotional Behaviors (continued)</vt:lpstr>
      <vt:lpstr>PowerPoint Presentation</vt:lpstr>
      <vt:lpstr>Community Partners</vt:lpstr>
      <vt:lpstr>generationOn website </vt:lpstr>
      <vt:lpstr>Learning to Give Website</vt:lpstr>
      <vt:lpstr>PowerPoint Presentation</vt:lpstr>
      <vt:lpstr>generationOn Online Resources – www.generationOn.org </vt:lpstr>
      <vt:lpstr>Learning to Give Online Resources – www.learningtogive.org </vt:lpstr>
      <vt:lpstr>Plan Giving Instruction</vt:lpstr>
      <vt:lpstr> Benefits of registering yourself and your school:   </vt:lpstr>
      <vt:lpstr>Mini-grant opportunities – from genOn IN </vt:lpstr>
      <vt:lpstr>generationOn Service Clubs  </vt:lpstr>
      <vt:lpstr>Disability Awareness for Peers</vt:lpstr>
      <vt:lpstr>Disability Awareness for Teens</vt:lpstr>
      <vt:lpstr>Disability Awareness Toolkit</vt:lpstr>
      <vt:lpstr>Professional Development on Learning to Give</vt:lpstr>
      <vt:lpstr>Northridge Middle School Ability Day</vt:lpstr>
      <vt:lpstr>Northridge Middle School Riverbend Lab</vt:lpstr>
      <vt:lpstr>Union Center Elementary School</vt:lpstr>
      <vt:lpstr>Union Center Elementary School</vt:lpstr>
      <vt:lpstr>Jay Lovell Sugar Creek Elementary School</vt:lpstr>
      <vt:lpstr>Wishes- New Palestine High School</vt:lpstr>
      <vt:lpstr>     </vt:lpstr>
      <vt:lpstr>Project Highlights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Smith</dc:creator>
  <cp:lastModifiedBy>James Smith</cp:lastModifiedBy>
  <cp:revision>35</cp:revision>
  <dcterms:created xsi:type="dcterms:W3CDTF">2017-05-10T13:13:55Z</dcterms:created>
  <dcterms:modified xsi:type="dcterms:W3CDTF">2017-06-12T15:36:22Z</dcterms:modified>
</cp:coreProperties>
</file>