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9" r:id="rId3"/>
    <p:sldId id="260" r:id="rId4"/>
    <p:sldId id="261" r:id="rId5"/>
    <p:sldId id="263" r:id="rId6"/>
    <p:sldId id="264" r:id="rId7"/>
    <p:sldId id="265" r:id="rId8"/>
    <p:sldId id="266" r:id="rId9"/>
    <p:sldId id="267" r:id="rId10"/>
    <p:sldId id="268" r:id="rId11"/>
    <p:sldId id="271" r:id="rId12"/>
    <p:sldId id="272" r:id="rId13"/>
    <p:sldId id="273" r:id="rId14"/>
    <p:sldId id="275" r:id="rId15"/>
    <p:sldId id="276" r:id="rId16"/>
    <p:sldId id="277" r:id="rId17"/>
    <p:sldId id="281" r:id="rId18"/>
    <p:sldId id="282" r:id="rId19"/>
    <p:sldId id="283" r:id="rId20"/>
    <p:sldId id="284" r:id="rId21"/>
    <p:sldId id="285" r:id="rId22"/>
    <p:sldId id="286" r:id="rId23"/>
    <p:sldId id="287" r:id="rId24"/>
    <p:sldId id="288" r:id="rId25"/>
    <p:sldId id="290" r:id="rId26"/>
    <p:sldId id="29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74" d="100"/>
          <a:sy n="74" d="100"/>
        </p:scale>
        <p:origin x="264" y="66"/>
      </p:cViewPr>
      <p:guideLst/>
    </p:cSldViewPr>
  </p:slideViewPr>
  <p:notesTextViewPr>
    <p:cViewPr>
      <p:scale>
        <a:sx n="3" d="2"/>
        <a:sy n="3" d="2"/>
      </p:scale>
      <p:origin x="0" y="0"/>
    </p:cViewPr>
  </p:notesTextViewPr>
  <p:sorterViewPr>
    <p:cViewPr>
      <p:scale>
        <a:sx n="100" d="100"/>
        <a:sy n="100" d="100"/>
      </p:scale>
      <p:origin x="0" y="-37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355310-41EE-49B3-A781-F1C22D363516}" type="datetimeFigureOut">
              <a:rPr lang="en-US" smtClean="0"/>
              <a:t>6/12/2017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B124FA-1A03-456C-82F7-CD0D124683DF}" type="slidenum">
              <a:rPr lang="en-US" smtClean="0"/>
              <a:t>‹#›</a:t>
            </a:fld>
            <a:endParaRPr lang="en-US"/>
          </a:p>
        </p:txBody>
      </p:sp>
    </p:spTree>
    <p:extLst>
      <p:ext uri="{BB962C8B-B14F-4D97-AF65-F5344CB8AC3E}">
        <p14:creationId xmlns:p14="http://schemas.microsoft.com/office/powerpoint/2010/main" val="1083416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a:lstStyle/>
          <a:p>
            <a:pPr>
              <a:spcBef>
                <a:spcPct val="0"/>
              </a:spcBef>
            </a:pPr>
            <a:r>
              <a:rPr lang="en-US" sz="1400" dirty="0">
                <a:latin typeface="Arial" charset="0"/>
              </a:rPr>
              <a:t>The basics of effective intervention for individuals with ASD, described as </a:t>
            </a:r>
            <a:r>
              <a:rPr lang="en-US" sz="1400" i="1" dirty="0">
                <a:latin typeface="Arial" charset="0"/>
              </a:rPr>
              <a:t>Guiding Principles </a:t>
            </a:r>
            <a:r>
              <a:rPr lang="en-US" sz="1400" dirty="0">
                <a:latin typeface="Arial" charset="0"/>
              </a:rPr>
              <a:t>in Session 4, include a thorough understanding of the impact of ASD on learning and development, interdisciplinary planning and practice, use of family-centered practices, individualization (e.g., IEP/IFSP), cultural awareness, data-based decision making, use of evidence-based practices (EBP), a focus on maintenance and generalization of learned skills, the use of natural settings (with attention to transitions across settings), and the inclusion of learners with ASD with their same age, typically developing peers. These guiding principles, along with expertise in instructional strategies that promote skill acquisition and decrease challenging behaviors, the creation of optimal learning environments, and the use of EBP will help children and adolescents with ASD develop effective and appropriate social and communication skills. These communication and social skills, in turn, will facilitate functional and academic skill development and independence, while also decreasing behavioral challenges.</a:t>
            </a:r>
          </a:p>
          <a:p>
            <a:pPr>
              <a:spcBef>
                <a:spcPct val="0"/>
              </a:spcBef>
            </a:pPr>
            <a:endParaRPr lang="en-US" sz="1400" dirty="0">
              <a:latin typeface="Arial" charset="0"/>
            </a:endParaRPr>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F6BFE6-BB9F-411D-8A04-E5F1E56875D1}" type="slidenum">
              <a:rPr lang="en-US" smtClean="0"/>
              <a:pPr/>
              <a:t>14</a:t>
            </a:fld>
            <a:endParaRPr lang="en-US" dirty="0"/>
          </a:p>
        </p:txBody>
      </p:sp>
    </p:spTree>
    <p:extLst>
      <p:ext uri="{BB962C8B-B14F-4D97-AF65-F5344CB8AC3E}">
        <p14:creationId xmlns:p14="http://schemas.microsoft.com/office/powerpoint/2010/main" val="1510097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EE61BA-63EF-4CA7-8B15-2BC6F99FED6A}" type="slidenum">
              <a:rPr lang="en-US" smtClean="0"/>
              <a:t>17</a:t>
            </a:fld>
            <a:endParaRPr lang="en-US"/>
          </a:p>
        </p:txBody>
      </p:sp>
    </p:spTree>
    <p:extLst>
      <p:ext uri="{BB962C8B-B14F-4D97-AF65-F5344CB8AC3E}">
        <p14:creationId xmlns:p14="http://schemas.microsoft.com/office/powerpoint/2010/main" val="111260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E8E9F2-F5EE-4FDC-ABD3-D559B9A8F807}" type="slidenum">
              <a:rPr lang="en-US" smtClean="0"/>
              <a:t>23</a:t>
            </a:fld>
            <a:endParaRPr lang="en-US" dirty="0"/>
          </a:p>
        </p:txBody>
      </p:sp>
    </p:spTree>
    <p:extLst>
      <p:ext uri="{BB962C8B-B14F-4D97-AF65-F5344CB8AC3E}">
        <p14:creationId xmlns:p14="http://schemas.microsoft.com/office/powerpoint/2010/main" val="2762706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46AFD1-DEBD-4EA4-975F-D7D89756E0B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F6E12-9642-49A2-B04D-B5F5E094D2DB}" type="slidenum">
              <a:rPr lang="en-US" smtClean="0"/>
              <a:t>‹#›</a:t>
            </a:fld>
            <a:endParaRPr lang="en-US"/>
          </a:p>
        </p:txBody>
      </p:sp>
    </p:spTree>
    <p:extLst>
      <p:ext uri="{BB962C8B-B14F-4D97-AF65-F5344CB8AC3E}">
        <p14:creationId xmlns:p14="http://schemas.microsoft.com/office/powerpoint/2010/main" val="1837049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46AFD1-DEBD-4EA4-975F-D7D89756E0B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F6E12-9642-49A2-B04D-B5F5E094D2DB}" type="slidenum">
              <a:rPr lang="en-US" smtClean="0"/>
              <a:t>‹#›</a:t>
            </a:fld>
            <a:endParaRPr lang="en-US"/>
          </a:p>
        </p:txBody>
      </p:sp>
    </p:spTree>
    <p:extLst>
      <p:ext uri="{BB962C8B-B14F-4D97-AF65-F5344CB8AC3E}">
        <p14:creationId xmlns:p14="http://schemas.microsoft.com/office/powerpoint/2010/main" val="1101650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46AFD1-DEBD-4EA4-975F-D7D89756E0B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F6E12-9642-49A2-B04D-B5F5E094D2DB}" type="slidenum">
              <a:rPr lang="en-US" smtClean="0"/>
              <a:t>‹#›</a:t>
            </a:fld>
            <a:endParaRPr lang="en-US"/>
          </a:p>
        </p:txBody>
      </p:sp>
    </p:spTree>
    <p:extLst>
      <p:ext uri="{BB962C8B-B14F-4D97-AF65-F5344CB8AC3E}">
        <p14:creationId xmlns:p14="http://schemas.microsoft.com/office/powerpoint/2010/main" val="2899680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46AFD1-DEBD-4EA4-975F-D7D89756E0B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F6E12-9642-49A2-B04D-B5F5E094D2DB}" type="slidenum">
              <a:rPr lang="en-US" smtClean="0"/>
              <a:t>‹#›</a:t>
            </a:fld>
            <a:endParaRPr lang="en-US"/>
          </a:p>
        </p:txBody>
      </p:sp>
    </p:spTree>
    <p:extLst>
      <p:ext uri="{BB962C8B-B14F-4D97-AF65-F5344CB8AC3E}">
        <p14:creationId xmlns:p14="http://schemas.microsoft.com/office/powerpoint/2010/main" val="256631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46AFD1-DEBD-4EA4-975F-D7D89756E0B6}" type="datetimeFigureOut">
              <a:rPr lang="en-US" smtClean="0"/>
              <a:t>6/12/2017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CF6E12-9642-49A2-B04D-B5F5E094D2DB}" type="slidenum">
              <a:rPr lang="en-US" smtClean="0"/>
              <a:t>‹#›</a:t>
            </a:fld>
            <a:endParaRPr lang="en-US"/>
          </a:p>
        </p:txBody>
      </p:sp>
    </p:spTree>
    <p:extLst>
      <p:ext uri="{BB962C8B-B14F-4D97-AF65-F5344CB8AC3E}">
        <p14:creationId xmlns:p14="http://schemas.microsoft.com/office/powerpoint/2010/main" val="861337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46AFD1-DEBD-4EA4-975F-D7D89756E0B6}"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F6E12-9642-49A2-B04D-B5F5E094D2DB}" type="slidenum">
              <a:rPr lang="en-US" smtClean="0"/>
              <a:t>‹#›</a:t>
            </a:fld>
            <a:endParaRPr lang="en-US"/>
          </a:p>
        </p:txBody>
      </p:sp>
    </p:spTree>
    <p:extLst>
      <p:ext uri="{BB962C8B-B14F-4D97-AF65-F5344CB8AC3E}">
        <p14:creationId xmlns:p14="http://schemas.microsoft.com/office/powerpoint/2010/main" val="4176726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46AFD1-DEBD-4EA4-975F-D7D89756E0B6}" type="datetimeFigureOut">
              <a:rPr lang="en-US" smtClean="0"/>
              <a:t>6/12/2017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CF6E12-9642-49A2-B04D-B5F5E094D2DB}" type="slidenum">
              <a:rPr lang="en-US" smtClean="0"/>
              <a:t>‹#›</a:t>
            </a:fld>
            <a:endParaRPr lang="en-US"/>
          </a:p>
        </p:txBody>
      </p:sp>
    </p:spTree>
    <p:extLst>
      <p:ext uri="{BB962C8B-B14F-4D97-AF65-F5344CB8AC3E}">
        <p14:creationId xmlns:p14="http://schemas.microsoft.com/office/powerpoint/2010/main" val="2409133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46AFD1-DEBD-4EA4-975F-D7D89756E0B6}" type="datetimeFigureOut">
              <a:rPr lang="en-US" smtClean="0"/>
              <a:t>6/12/2017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CF6E12-9642-49A2-B04D-B5F5E094D2DB}" type="slidenum">
              <a:rPr lang="en-US" smtClean="0"/>
              <a:t>‹#›</a:t>
            </a:fld>
            <a:endParaRPr lang="en-US"/>
          </a:p>
        </p:txBody>
      </p:sp>
    </p:spTree>
    <p:extLst>
      <p:ext uri="{BB962C8B-B14F-4D97-AF65-F5344CB8AC3E}">
        <p14:creationId xmlns:p14="http://schemas.microsoft.com/office/powerpoint/2010/main" val="491072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6AFD1-DEBD-4EA4-975F-D7D89756E0B6}" type="datetimeFigureOut">
              <a:rPr lang="en-US" smtClean="0"/>
              <a:t>6/12/2017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CF6E12-9642-49A2-B04D-B5F5E094D2DB}" type="slidenum">
              <a:rPr lang="en-US" smtClean="0"/>
              <a:t>‹#›</a:t>
            </a:fld>
            <a:endParaRPr lang="en-US"/>
          </a:p>
        </p:txBody>
      </p:sp>
    </p:spTree>
    <p:extLst>
      <p:ext uri="{BB962C8B-B14F-4D97-AF65-F5344CB8AC3E}">
        <p14:creationId xmlns:p14="http://schemas.microsoft.com/office/powerpoint/2010/main" val="3494503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46AFD1-DEBD-4EA4-975F-D7D89756E0B6}"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F6E12-9642-49A2-B04D-B5F5E094D2DB}" type="slidenum">
              <a:rPr lang="en-US" smtClean="0"/>
              <a:t>‹#›</a:t>
            </a:fld>
            <a:endParaRPr lang="en-US"/>
          </a:p>
        </p:txBody>
      </p:sp>
    </p:spTree>
    <p:extLst>
      <p:ext uri="{BB962C8B-B14F-4D97-AF65-F5344CB8AC3E}">
        <p14:creationId xmlns:p14="http://schemas.microsoft.com/office/powerpoint/2010/main" val="2155644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46AFD1-DEBD-4EA4-975F-D7D89756E0B6}" type="datetimeFigureOut">
              <a:rPr lang="en-US" smtClean="0"/>
              <a:t>6/12/2017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CF6E12-9642-49A2-B04D-B5F5E094D2DB}" type="slidenum">
              <a:rPr lang="en-US" smtClean="0"/>
              <a:t>‹#›</a:t>
            </a:fld>
            <a:endParaRPr lang="en-US"/>
          </a:p>
        </p:txBody>
      </p:sp>
    </p:spTree>
    <p:extLst>
      <p:ext uri="{BB962C8B-B14F-4D97-AF65-F5344CB8AC3E}">
        <p14:creationId xmlns:p14="http://schemas.microsoft.com/office/powerpoint/2010/main" val="189437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6AFD1-DEBD-4EA4-975F-D7D89756E0B6}" type="datetimeFigureOut">
              <a:rPr lang="en-US" smtClean="0"/>
              <a:t>6/12/2017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CF6E12-9642-49A2-B04D-B5F5E094D2DB}" type="slidenum">
              <a:rPr lang="en-US" smtClean="0"/>
              <a:t>‹#›</a:t>
            </a:fld>
            <a:endParaRPr lang="en-US"/>
          </a:p>
        </p:txBody>
      </p:sp>
    </p:spTree>
    <p:extLst>
      <p:ext uri="{BB962C8B-B14F-4D97-AF65-F5344CB8AC3E}">
        <p14:creationId xmlns:p14="http://schemas.microsoft.com/office/powerpoint/2010/main" val="166289614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Inclusion for Preschool Children: What We Know and What We Should Be Doing</a:t>
            </a:r>
            <a:endParaRPr lang="en-US" dirty="0"/>
          </a:p>
        </p:txBody>
      </p:sp>
      <p:sp>
        <p:nvSpPr>
          <p:cNvPr id="3" name="Subtitle 2"/>
          <p:cNvSpPr>
            <a:spLocks noGrp="1"/>
          </p:cNvSpPr>
          <p:nvPr>
            <p:ph type="subTitle" idx="1"/>
          </p:nvPr>
        </p:nvSpPr>
        <p:spPr>
          <a:xfrm>
            <a:off x="810001" y="5280846"/>
            <a:ext cx="10572000" cy="1435263"/>
          </a:xfrm>
        </p:spPr>
        <p:txBody>
          <a:bodyPr>
            <a:normAutofit fontScale="62500" lnSpcReduction="20000"/>
          </a:bodyPr>
          <a:lstStyle/>
          <a:p>
            <a:r>
              <a:rPr lang="en-US" dirty="0" smtClean="0"/>
              <a:t>Kristie Lofland, M.S.</a:t>
            </a:r>
          </a:p>
          <a:p>
            <a:r>
              <a:rPr lang="en-US" dirty="0" smtClean="0"/>
              <a:t>Educational Consultant and Research Associate</a:t>
            </a:r>
          </a:p>
          <a:p>
            <a:r>
              <a:rPr lang="en-US" dirty="0" smtClean="0"/>
              <a:t>Indiana Resource Center for Autism</a:t>
            </a:r>
          </a:p>
          <a:p>
            <a:r>
              <a:rPr lang="en-US" dirty="0" smtClean="0"/>
              <a:t>Indiana Institute on Disability and Community</a:t>
            </a:r>
          </a:p>
          <a:p>
            <a:r>
              <a:rPr lang="en-US" dirty="0" smtClean="0"/>
              <a:t>klofland@Indiana.edu</a:t>
            </a:r>
            <a:endParaRPr lang="en-US" dirty="0"/>
          </a:p>
        </p:txBody>
      </p:sp>
      <p:pic>
        <p:nvPicPr>
          <p:cNvPr id="4" name="Picture 3"/>
          <p:cNvPicPr>
            <a:picLocks noChangeAspect="1"/>
          </p:cNvPicPr>
          <p:nvPr/>
        </p:nvPicPr>
        <p:blipFill>
          <a:blip r:embed="rId2"/>
          <a:stretch>
            <a:fillRect/>
          </a:stretch>
        </p:blipFill>
        <p:spPr>
          <a:xfrm>
            <a:off x="810001" y="3509963"/>
            <a:ext cx="1828959" cy="1828959"/>
          </a:xfrm>
          <a:prstGeom prst="rect">
            <a:avLst/>
          </a:prstGeom>
        </p:spPr>
      </p:pic>
    </p:spTree>
    <p:extLst>
      <p:ext uri="{BB962C8B-B14F-4D97-AF65-F5344CB8AC3E}">
        <p14:creationId xmlns:p14="http://schemas.microsoft.com/office/powerpoint/2010/main" val="2331171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And What About Typically Developing Children?</a:t>
            </a:r>
          </a:p>
        </p:txBody>
      </p:sp>
      <p:sp>
        <p:nvSpPr>
          <p:cNvPr id="3" name="Content Placeholder 2"/>
          <p:cNvSpPr>
            <a:spLocks noGrp="1"/>
          </p:cNvSpPr>
          <p:nvPr>
            <p:ph idx="1"/>
          </p:nvPr>
        </p:nvSpPr>
        <p:spPr/>
        <p:txBody>
          <a:bodyPr>
            <a:normAutofit/>
          </a:bodyPr>
          <a:lstStyle/>
          <a:p>
            <a:r>
              <a:rPr lang="en-US" altLang="en-US" sz="3200" dirty="0">
                <a:solidFill>
                  <a:srgbClr val="FFFF00"/>
                </a:solidFill>
              </a:rPr>
              <a:t>Equal or greater cognitive and language skills</a:t>
            </a:r>
          </a:p>
          <a:p>
            <a:r>
              <a:rPr lang="en-US" altLang="en-US" sz="3200" dirty="0">
                <a:solidFill>
                  <a:srgbClr val="C00000"/>
                </a:solidFill>
              </a:rPr>
              <a:t>Fewer challenging behaviors</a:t>
            </a:r>
          </a:p>
          <a:p>
            <a:r>
              <a:rPr lang="en-US" altLang="en-US" sz="3200" dirty="0">
                <a:solidFill>
                  <a:srgbClr val="7030A0"/>
                </a:solidFill>
              </a:rPr>
              <a:t>More advanced social skills</a:t>
            </a:r>
          </a:p>
          <a:p>
            <a:r>
              <a:rPr lang="en-US" altLang="en-US" sz="3200" dirty="0">
                <a:solidFill>
                  <a:srgbClr val="0070C0"/>
                </a:solidFill>
              </a:rPr>
              <a:t>More accepting attitudes toward individuals who are different</a:t>
            </a:r>
          </a:p>
        </p:txBody>
      </p:sp>
      <p:pic>
        <p:nvPicPr>
          <p:cNvPr id="4" name="Picture 3"/>
          <p:cNvPicPr>
            <a:picLocks noChangeAspect="1"/>
          </p:cNvPicPr>
          <p:nvPr/>
        </p:nvPicPr>
        <p:blipFill>
          <a:blip r:embed="rId2"/>
          <a:stretch>
            <a:fillRect/>
          </a:stretch>
        </p:blipFill>
        <p:spPr>
          <a:xfrm>
            <a:off x="4584879" y="4610637"/>
            <a:ext cx="1828959" cy="1828959"/>
          </a:xfrm>
          <a:prstGeom prst="rect">
            <a:avLst/>
          </a:prstGeom>
        </p:spPr>
      </p:pic>
    </p:spTree>
    <p:extLst>
      <p:ext uri="{BB962C8B-B14F-4D97-AF65-F5344CB8AC3E}">
        <p14:creationId xmlns:p14="http://schemas.microsoft.com/office/powerpoint/2010/main" val="57912063"/>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We Should Be Doing</a:t>
            </a:r>
            <a:endParaRPr lang="en-US" dirty="0"/>
          </a:p>
        </p:txBody>
      </p:sp>
      <p:sp>
        <p:nvSpPr>
          <p:cNvPr id="3" name="Content Placeholder 2"/>
          <p:cNvSpPr>
            <a:spLocks noGrp="1"/>
          </p:cNvSpPr>
          <p:nvPr>
            <p:ph idx="1"/>
          </p:nvPr>
        </p:nvSpPr>
        <p:spPr>
          <a:xfrm>
            <a:off x="818712" y="2222287"/>
            <a:ext cx="10554574" cy="4635713"/>
          </a:xfrm>
        </p:spPr>
        <p:txBody>
          <a:bodyPr>
            <a:normAutofit/>
          </a:bodyPr>
          <a:lstStyle/>
          <a:p>
            <a:r>
              <a:rPr lang="en-US" altLang="en-US" sz="3200" dirty="0">
                <a:solidFill>
                  <a:srgbClr val="FFC000"/>
                </a:solidFill>
              </a:rPr>
              <a:t>Maximizes instructional generalization opportunities</a:t>
            </a:r>
          </a:p>
          <a:p>
            <a:r>
              <a:rPr lang="en-US" altLang="en-US" sz="3200" dirty="0">
                <a:solidFill>
                  <a:srgbClr val="C00000"/>
                </a:solidFill>
              </a:rPr>
              <a:t>IEP </a:t>
            </a:r>
            <a:r>
              <a:rPr lang="en-US" altLang="en-US" sz="3200" dirty="0" smtClean="0">
                <a:solidFill>
                  <a:srgbClr val="C00000"/>
                </a:solidFill>
              </a:rPr>
              <a:t> </a:t>
            </a:r>
            <a:r>
              <a:rPr lang="en-US" altLang="en-US" sz="3200" dirty="0">
                <a:solidFill>
                  <a:srgbClr val="C00000"/>
                </a:solidFill>
              </a:rPr>
              <a:t>goals get addressed everyday all day</a:t>
            </a:r>
          </a:p>
          <a:p>
            <a:r>
              <a:rPr lang="en-US" altLang="en-US" sz="3200" dirty="0">
                <a:solidFill>
                  <a:srgbClr val="7030A0"/>
                </a:solidFill>
              </a:rPr>
              <a:t>Maximizes consistency of adult-child </a:t>
            </a:r>
            <a:r>
              <a:rPr lang="en-US" altLang="en-US" sz="3200" dirty="0" smtClean="0">
                <a:solidFill>
                  <a:srgbClr val="7030A0"/>
                </a:solidFill>
              </a:rPr>
              <a:t>interactions</a:t>
            </a:r>
          </a:p>
          <a:p>
            <a:r>
              <a:rPr lang="en-US" altLang="en-US" sz="3200" dirty="0" smtClean="0">
                <a:solidFill>
                  <a:srgbClr val="0070C0"/>
                </a:solidFill>
              </a:rPr>
              <a:t>Transdisciplinary service model</a:t>
            </a:r>
            <a:endParaRPr lang="en-US" altLang="en-US" sz="3200" dirty="0">
              <a:solidFill>
                <a:srgbClr val="0070C0"/>
              </a:solidFill>
            </a:endParaRPr>
          </a:p>
        </p:txBody>
      </p:sp>
      <p:pic>
        <p:nvPicPr>
          <p:cNvPr id="4" name="Picture 3"/>
          <p:cNvPicPr>
            <a:picLocks noChangeAspect="1"/>
          </p:cNvPicPr>
          <p:nvPr/>
        </p:nvPicPr>
        <p:blipFill>
          <a:blip r:embed="rId2"/>
          <a:stretch>
            <a:fillRect/>
          </a:stretch>
        </p:blipFill>
        <p:spPr>
          <a:xfrm>
            <a:off x="365125" y="365125"/>
            <a:ext cx="1463834" cy="1463834"/>
          </a:xfrm>
          <a:prstGeom prst="rect">
            <a:avLst/>
          </a:prstGeom>
        </p:spPr>
      </p:pic>
    </p:spTree>
    <p:extLst>
      <p:ext uri="{BB962C8B-B14F-4D97-AF65-F5344CB8AC3E}">
        <p14:creationId xmlns:p14="http://schemas.microsoft.com/office/powerpoint/2010/main" val="2758377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Utilization of Peer Influence</a:t>
            </a:r>
            <a:endParaRPr lang="en-US" dirty="0"/>
          </a:p>
        </p:txBody>
      </p:sp>
      <p:sp>
        <p:nvSpPr>
          <p:cNvPr id="3" name="Content Placeholder 2"/>
          <p:cNvSpPr>
            <a:spLocks noGrp="1"/>
          </p:cNvSpPr>
          <p:nvPr>
            <p:ph idx="1"/>
          </p:nvPr>
        </p:nvSpPr>
        <p:spPr>
          <a:xfrm>
            <a:off x="818712" y="2222287"/>
            <a:ext cx="10554574" cy="4635713"/>
          </a:xfrm>
        </p:spPr>
        <p:txBody>
          <a:bodyPr>
            <a:noAutofit/>
          </a:bodyPr>
          <a:lstStyle/>
          <a:p>
            <a:pPr marL="284163" indent="-284163">
              <a:buFont typeface="Arial" panose="020B0604020202020204" pitchFamily="34" charset="0"/>
              <a:buChar char="•"/>
              <a:defRPr/>
            </a:pPr>
            <a:r>
              <a:rPr lang="en-US" sz="2000" dirty="0">
                <a:solidFill>
                  <a:srgbClr val="7030A0"/>
                </a:solidFill>
              </a:rPr>
              <a:t>Initiate social interactions</a:t>
            </a:r>
          </a:p>
          <a:p>
            <a:pPr marL="284163" indent="-284163">
              <a:buFont typeface="Arial" panose="020B0604020202020204" pitchFamily="34" charset="0"/>
              <a:buChar char="•"/>
              <a:defRPr/>
            </a:pPr>
            <a:r>
              <a:rPr lang="en-US" sz="2000" dirty="0">
                <a:solidFill>
                  <a:srgbClr val="0070C0"/>
                </a:solidFill>
              </a:rPr>
              <a:t>Invite others to activities</a:t>
            </a:r>
          </a:p>
          <a:p>
            <a:pPr marL="284163" indent="-284163">
              <a:buFont typeface="Arial" panose="020B0604020202020204" pitchFamily="34" charset="0"/>
              <a:buChar char="•"/>
              <a:defRPr/>
            </a:pPr>
            <a:r>
              <a:rPr lang="en-US" sz="2000" dirty="0">
                <a:solidFill>
                  <a:srgbClr val="00B050"/>
                </a:solidFill>
              </a:rPr>
              <a:t>Take their hand and lead them there</a:t>
            </a:r>
          </a:p>
          <a:p>
            <a:pPr marL="284163" indent="-284163">
              <a:buFont typeface="Arial" panose="020B0604020202020204" pitchFamily="34" charset="0"/>
              <a:buChar char="•"/>
              <a:defRPr/>
            </a:pPr>
            <a:r>
              <a:rPr lang="en-US" sz="2000" dirty="0">
                <a:solidFill>
                  <a:srgbClr val="FFC000"/>
                </a:solidFill>
              </a:rPr>
              <a:t>Respond to social bids</a:t>
            </a:r>
          </a:p>
          <a:p>
            <a:pPr marL="284163" indent="-284163">
              <a:buFont typeface="Arial" panose="020B0604020202020204" pitchFamily="34" charset="0"/>
              <a:buChar char="•"/>
              <a:defRPr/>
            </a:pPr>
            <a:r>
              <a:rPr lang="en-US" sz="2000" dirty="0">
                <a:solidFill>
                  <a:srgbClr val="C00000"/>
                </a:solidFill>
              </a:rPr>
              <a:t>Pass-out &amp; Pick-up materials, props </a:t>
            </a:r>
          </a:p>
          <a:p>
            <a:pPr marL="284163" indent="-284163">
              <a:buFont typeface="Arial" panose="020B0604020202020204" pitchFamily="34" charset="0"/>
              <a:buChar char="•"/>
              <a:defRPr/>
            </a:pPr>
            <a:r>
              <a:rPr lang="en-US" sz="2000" dirty="0">
                <a:solidFill>
                  <a:srgbClr val="7030A0"/>
                </a:solidFill>
              </a:rPr>
              <a:t>Model desired actions</a:t>
            </a:r>
          </a:p>
          <a:p>
            <a:pPr marL="284163" indent="-284163">
              <a:buFont typeface="Arial" panose="020B0604020202020204" pitchFamily="34" charset="0"/>
              <a:buChar char="•"/>
              <a:defRPr/>
            </a:pPr>
            <a:r>
              <a:rPr lang="en-US" sz="2000" dirty="0">
                <a:solidFill>
                  <a:srgbClr val="0070C0"/>
                </a:solidFill>
              </a:rPr>
              <a:t>Praise, compliment peers</a:t>
            </a:r>
          </a:p>
          <a:p>
            <a:pPr marL="284163" indent="-284163">
              <a:buFont typeface="Arial" panose="020B0604020202020204" pitchFamily="34" charset="0"/>
              <a:buChar char="•"/>
              <a:defRPr/>
            </a:pPr>
            <a:r>
              <a:rPr lang="en-US" sz="2000" dirty="0">
                <a:solidFill>
                  <a:srgbClr val="00B050"/>
                </a:solidFill>
              </a:rPr>
              <a:t>Give play directions</a:t>
            </a:r>
          </a:p>
          <a:p>
            <a:pPr marL="284163" indent="-284163">
              <a:buFont typeface="Arial" panose="020B0604020202020204" pitchFamily="34" charset="0"/>
              <a:buChar char="•"/>
              <a:defRPr/>
            </a:pPr>
            <a:r>
              <a:rPr lang="en-US" sz="2000" dirty="0">
                <a:solidFill>
                  <a:srgbClr val="FFC000"/>
                </a:solidFill>
              </a:rPr>
              <a:t>Help others complete a task/activity (give assistance)</a:t>
            </a:r>
          </a:p>
          <a:p>
            <a:endParaRPr lang="en-US" sz="2000" dirty="0"/>
          </a:p>
        </p:txBody>
      </p:sp>
      <p:pic>
        <p:nvPicPr>
          <p:cNvPr id="4" name="Picture 3"/>
          <p:cNvPicPr>
            <a:picLocks noChangeAspect="1"/>
          </p:cNvPicPr>
          <p:nvPr/>
        </p:nvPicPr>
        <p:blipFill>
          <a:blip r:embed="rId2"/>
          <a:stretch>
            <a:fillRect/>
          </a:stretch>
        </p:blipFill>
        <p:spPr>
          <a:xfrm>
            <a:off x="7044743" y="2331076"/>
            <a:ext cx="1828959" cy="1828959"/>
          </a:xfrm>
          <a:prstGeom prst="rect">
            <a:avLst/>
          </a:prstGeom>
        </p:spPr>
      </p:pic>
    </p:spTree>
    <p:extLst>
      <p:ext uri="{BB962C8B-B14F-4D97-AF65-F5344CB8AC3E}">
        <p14:creationId xmlns:p14="http://schemas.microsoft.com/office/powerpoint/2010/main" val="1825181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Hundreds of Learning Opportunities Embedded Across the Day</a:t>
            </a:r>
            <a:endParaRPr lang="en-US" dirty="0"/>
          </a:p>
        </p:txBody>
      </p:sp>
      <p:pic>
        <p:nvPicPr>
          <p:cNvPr id="4" name="Content Placeholder 3"/>
          <p:cNvPicPr>
            <a:picLocks noGrp="1" noChangeAspect="1"/>
          </p:cNvPicPr>
          <p:nvPr>
            <p:ph idx="1"/>
          </p:nvPr>
        </p:nvPicPr>
        <p:blipFill>
          <a:blip r:embed="rId2"/>
          <a:stretch>
            <a:fillRect/>
          </a:stretch>
        </p:blipFill>
        <p:spPr>
          <a:xfrm>
            <a:off x="5181520" y="3086814"/>
            <a:ext cx="1828959" cy="1828959"/>
          </a:xfrm>
          <a:prstGeom prst="rect">
            <a:avLst/>
          </a:prstGeom>
        </p:spPr>
      </p:pic>
    </p:spTree>
    <p:extLst>
      <p:ext uri="{BB962C8B-B14F-4D97-AF65-F5344CB8AC3E}">
        <p14:creationId xmlns:p14="http://schemas.microsoft.com/office/powerpoint/2010/main" val="3103980717"/>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022457" y="979588"/>
            <a:ext cx="9658734" cy="857250"/>
          </a:xfrm>
        </p:spPr>
        <p:txBody>
          <a:bodyPr>
            <a:noAutofit/>
          </a:bodyPr>
          <a:lstStyle/>
          <a:p>
            <a:pPr algn="ctr"/>
            <a:r>
              <a:rPr lang="en-US" sz="4000" b="1" dirty="0"/>
              <a:t>Basis for Effective Communication </a:t>
            </a:r>
            <a:br>
              <a:rPr lang="en-US" sz="4000" b="1" dirty="0"/>
            </a:br>
            <a:r>
              <a:rPr lang="en-US" sz="4000" b="1" dirty="0"/>
              <a:t>and Social Intervention</a:t>
            </a:r>
          </a:p>
        </p:txBody>
      </p:sp>
      <p:sp>
        <p:nvSpPr>
          <p:cNvPr id="12291" name="Content Placeholder 2"/>
          <p:cNvSpPr>
            <a:spLocks noGrp="1"/>
          </p:cNvSpPr>
          <p:nvPr>
            <p:ph idx="1"/>
          </p:nvPr>
        </p:nvSpPr>
        <p:spPr>
          <a:xfrm>
            <a:off x="2363690" y="2219325"/>
            <a:ext cx="8915400" cy="4434051"/>
          </a:xfrm>
        </p:spPr>
        <p:txBody>
          <a:bodyPr>
            <a:noAutofit/>
          </a:bodyPr>
          <a:lstStyle/>
          <a:p>
            <a:r>
              <a:rPr lang="en-US" dirty="0">
                <a:solidFill>
                  <a:srgbClr val="C00000"/>
                </a:solidFill>
              </a:rPr>
              <a:t>Practitioners must:</a:t>
            </a:r>
          </a:p>
          <a:p>
            <a:pPr lvl="1"/>
            <a:r>
              <a:rPr lang="en-US" sz="2800" dirty="0">
                <a:solidFill>
                  <a:srgbClr val="FFC000"/>
                </a:solidFill>
              </a:rPr>
              <a:t>understand and use the guiding principles of intervention for individuals with ASD.</a:t>
            </a:r>
          </a:p>
          <a:p>
            <a:pPr lvl="1"/>
            <a:r>
              <a:rPr lang="en-US" sz="2800" dirty="0">
                <a:solidFill>
                  <a:srgbClr val="92D050"/>
                </a:solidFill>
              </a:rPr>
              <a:t>have expertise in instructional strategies that promote skill acquisition and decrease challenging behaviors that interfere with learning.</a:t>
            </a:r>
          </a:p>
          <a:p>
            <a:pPr lvl="1"/>
            <a:r>
              <a:rPr lang="en-US" sz="2800" dirty="0">
                <a:solidFill>
                  <a:srgbClr val="0070C0"/>
                </a:solidFill>
              </a:rPr>
              <a:t>be able to create optimal learning environments for children and youth with ASD </a:t>
            </a:r>
          </a:p>
          <a:p>
            <a:pPr lvl="1"/>
            <a:r>
              <a:rPr lang="en-US" sz="2800" dirty="0">
                <a:solidFill>
                  <a:srgbClr val="7030A0"/>
                </a:solidFill>
              </a:rPr>
              <a:t>use evidence-based practices.</a:t>
            </a:r>
          </a:p>
        </p:txBody>
      </p:sp>
      <p:pic>
        <p:nvPicPr>
          <p:cNvPr id="2" name="Picture 1"/>
          <p:cNvPicPr>
            <a:picLocks noChangeAspect="1"/>
          </p:cNvPicPr>
          <p:nvPr/>
        </p:nvPicPr>
        <p:blipFill>
          <a:blip r:embed="rId3"/>
          <a:stretch>
            <a:fillRect/>
          </a:stretch>
        </p:blipFill>
        <p:spPr>
          <a:xfrm>
            <a:off x="257337" y="276225"/>
            <a:ext cx="1828959" cy="1828959"/>
          </a:xfrm>
          <a:prstGeom prst="rect">
            <a:avLst/>
          </a:prstGeom>
        </p:spPr>
      </p:pic>
    </p:spTree>
    <p:extLst>
      <p:ext uri="{BB962C8B-B14F-4D97-AF65-F5344CB8AC3E}">
        <p14:creationId xmlns:p14="http://schemas.microsoft.com/office/powerpoint/2010/main" val="476401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3539" y="876300"/>
            <a:ext cx="7128641" cy="1229709"/>
          </a:xfrm>
        </p:spPr>
        <p:txBody>
          <a:bodyPr/>
          <a:lstStyle/>
          <a:p>
            <a:r>
              <a:rPr lang="en-US" b="1" dirty="0"/>
              <a:t>Intense World Hypothesis</a:t>
            </a:r>
          </a:p>
        </p:txBody>
      </p:sp>
      <p:sp>
        <p:nvSpPr>
          <p:cNvPr id="3" name="Content Placeholder 2"/>
          <p:cNvSpPr>
            <a:spLocks noGrp="1"/>
          </p:cNvSpPr>
          <p:nvPr>
            <p:ph idx="1"/>
          </p:nvPr>
        </p:nvSpPr>
        <p:spPr>
          <a:xfrm>
            <a:off x="2220725" y="1962150"/>
            <a:ext cx="9309718" cy="4559300"/>
          </a:xfrm>
        </p:spPr>
        <p:txBody>
          <a:bodyPr vert="horz" lIns="91440" tIns="45720" rIns="91440" bIns="45720" rtlCol="0" anchor="t">
            <a:normAutofit lnSpcReduction="10000"/>
          </a:bodyPr>
          <a:lstStyle/>
          <a:p>
            <a:r>
              <a:rPr lang="en-US" dirty="0">
                <a:solidFill>
                  <a:srgbClr val="C00000"/>
                </a:solidFill>
              </a:rPr>
              <a:t>Henry &amp; Kamila </a:t>
            </a:r>
            <a:r>
              <a:rPr lang="en-US" dirty="0" err="1">
                <a:solidFill>
                  <a:srgbClr val="C00000"/>
                </a:solidFill>
              </a:rPr>
              <a:t>Markram</a:t>
            </a:r>
            <a:r>
              <a:rPr lang="en-US" dirty="0">
                <a:solidFill>
                  <a:srgbClr val="C00000"/>
                </a:solidFill>
              </a:rPr>
              <a:t>, Swiss Researchers; 2007</a:t>
            </a:r>
          </a:p>
          <a:p>
            <a:r>
              <a:rPr lang="en-US" dirty="0">
                <a:solidFill>
                  <a:srgbClr val="7030A0"/>
                </a:solidFill>
              </a:rPr>
              <a:t>Questioned whether autism was really about a lack of empathy or theory of mind</a:t>
            </a:r>
          </a:p>
          <a:p>
            <a:r>
              <a:rPr lang="en-US" dirty="0">
                <a:solidFill>
                  <a:srgbClr val="0070C0"/>
                </a:solidFill>
              </a:rPr>
              <a:t>Began studying the brain at the circuitry level</a:t>
            </a:r>
          </a:p>
          <a:p>
            <a:r>
              <a:rPr lang="en-US" dirty="0">
                <a:solidFill>
                  <a:srgbClr val="00B050"/>
                </a:solidFill>
              </a:rPr>
              <a:t>VPA rats – is wasn’t that they couldn’t learn, but they learned too quickly, with too much fear and irreversibly</a:t>
            </a:r>
          </a:p>
          <a:p>
            <a:r>
              <a:rPr lang="en-US" dirty="0">
                <a:solidFill>
                  <a:srgbClr val="FFC000"/>
                </a:solidFill>
              </a:rPr>
              <a:t>Amygdala and cortex hyper-responsive to external stimuli</a:t>
            </a:r>
          </a:p>
          <a:p>
            <a:r>
              <a:rPr lang="en-US" dirty="0">
                <a:solidFill>
                  <a:srgbClr val="C00000"/>
                </a:solidFill>
              </a:rPr>
              <a:t>Social difficulties aren’t caused by social processing defects but total information overload—like being sleepless, jetlagged and hung over all at once.</a:t>
            </a:r>
          </a:p>
        </p:txBody>
      </p:sp>
      <p:pic>
        <p:nvPicPr>
          <p:cNvPr id="4" name="Picture 3"/>
          <p:cNvPicPr>
            <a:picLocks noChangeAspect="1"/>
          </p:cNvPicPr>
          <p:nvPr/>
        </p:nvPicPr>
        <p:blipFill>
          <a:blip r:embed="rId2"/>
          <a:stretch>
            <a:fillRect/>
          </a:stretch>
        </p:blipFill>
        <p:spPr>
          <a:xfrm>
            <a:off x="219213" y="190500"/>
            <a:ext cx="1828959" cy="1828959"/>
          </a:xfrm>
          <a:prstGeom prst="rect">
            <a:avLst/>
          </a:prstGeom>
        </p:spPr>
      </p:pic>
    </p:spTree>
    <p:extLst>
      <p:ext uri="{BB962C8B-B14F-4D97-AF65-F5344CB8AC3E}">
        <p14:creationId xmlns:p14="http://schemas.microsoft.com/office/powerpoint/2010/main" val="2461306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9787" y="828675"/>
            <a:ext cx="6624145" cy="1325563"/>
          </a:xfrm>
        </p:spPr>
        <p:txBody>
          <a:bodyPr/>
          <a:lstStyle/>
          <a:p>
            <a:r>
              <a:rPr lang="en-US" b="1" dirty="0"/>
              <a:t>Intense World Hypothesis</a:t>
            </a:r>
          </a:p>
        </p:txBody>
      </p:sp>
      <p:sp>
        <p:nvSpPr>
          <p:cNvPr id="3" name="Content Placeholder 2"/>
          <p:cNvSpPr>
            <a:spLocks noGrp="1"/>
          </p:cNvSpPr>
          <p:nvPr>
            <p:ph idx="1"/>
          </p:nvPr>
        </p:nvSpPr>
        <p:spPr>
          <a:xfrm>
            <a:off x="2211194" y="2028825"/>
            <a:ext cx="9704387" cy="4668905"/>
          </a:xfrm>
        </p:spPr>
        <p:txBody>
          <a:bodyPr vert="horz" lIns="91440" tIns="45720" rIns="91440" bIns="45720" rtlCol="0" anchor="t">
            <a:normAutofit lnSpcReduction="10000"/>
          </a:bodyPr>
          <a:lstStyle/>
          <a:p>
            <a:r>
              <a:rPr lang="en-US" dirty="0">
                <a:solidFill>
                  <a:srgbClr val="7030A0"/>
                </a:solidFill>
              </a:rPr>
              <a:t>Babies can’t flee.  They can cry, rock, avoid touch, eye contact and other powerful experiences.</a:t>
            </a:r>
          </a:p>
          <a:p>
            <a:r>
              <a:rPr lang="en-US" dirty="0">
                <a:solidFill>
                  <a:srgbClr val="0070C0"/>
                </a:solidFill>
              </a:rPr>
              <a:t>If infants, try to withdraw to cope, they will miss “sensitive period” – a developmental phase when the brain is </a:t>
            </a:r>
            <a:r>
              <a:rPr lang="en-US" dirty="0" err="1" smtClean="0">
                <a:solidFill>
                  <a:srgbClr val="0070C0"/>
                </a:solidFill>
              </a:rPr>
              <a:t>particulary</a:t>
            </a:r>
            <a:r>
              <a:rPr lang="en-US" dirty="0" smtClean="0">
                <a:solidFill>
                  <a:srgbClr val="0070C0"/>
                </a:solidFill>
              </a:rPr>
              <a:t> </a:t>
            </a:r>
            <a:r>
              <a:rPr lang="en-US" dirty="0">
                <a:solidFill>
                  <a:srgbClr val="0070C0"/>
                </a:solidFill>
              </a:rPr>
              <a:t>responsive to and rapidly assimilates certain kinds of external stimulation</a:t>
            </a:r>
          </a:p>
          <a:p>
            <a:r>
              <a:rPr lang="en-US" dirty="0">
                <a:solidFill>
                  <a:srgbClr val="FFC000"/>
                </a:solidFill>
              </a:rPr>
              <a:t>Language stimulation.  If babies aren’t exposed to speech in the first three years, their verbal abilities can be permanently stunted</a:t>
            </a:r>
          </a:p>
          <a:p>
            <a:r>
              <a:rPr lang="en-US" dirty="0">
                <a:solidFill>
                  <a:srgbClr val="00B050"/>
                </a:solidFill>
              </a:rPr>
              <a:t>Problem isn’t a defective language area but denied linguistic stimuli at a critical time.  Same for social difficulties.</a:t>
            </a:r>
          </a:p>
        </p:txBody>
      </p:sp>
      <p:pic>
        <p:nvPicPr>
          <p:cNvPr id="5" name="Picture 4"/>
          <p:cNvPicPr>
            <a:picLocks noChangeAspect="1"/>
          </p:cNvPicPr>
          <p:nvPr/>
        </p:nvPicPr>
        <p:blipFill>
          <a:blip r:embed="rId2"/>
          <a:stretch>
            <a:fillRect/>
          </a:stretch>
        </p:blipFill>
        <p:spPr>
          <a:xfrm>
            <a:off x="247806" y="172927"/>
            <a:ext cx="1828959" cy="1828959"/>
          </a:xfrm>
          <a:prstGeom prst="rect">
            <a:avLst/>
          </a:prstGeom>
        </p:spPr>
      </p:pic>
    </p:spTree>
    <p:extLst>
      <p:ext uri="{BB962C8B-B14F-4D97-AF65-F5344CB8AC3E}">
        <p14:creationId xmlns:p14="http://schemas.microsoft.com/office/powerpoint/2010/main" val="38714725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1043" y="781050"/>
            <a:ext cx="7428185" cy="1325563"/>
          </a:xfrm>
        </p:spPr>
        <p:txBody>
          <a:bodyPr/>
          <a:lstStyle/>
          <a:p>
            <a:r>
              <a:rPr lang="en-US" b="1" dirty="0"/>
              <a:t>Parent Training</a:t>
            </a:r>
          </a:p>
        </p:txBody>
      </p:sp>
      <p:sp>
        <p:nvSpPr>
          <p:cNvPr id="5" name="Content Placeholder 4"/>
          <p:cNvSpPr>
            <a:spLocks noGrp="1"/>
          </p:cNvSpPr>
          <p:nvPr>
            <p:ph idx="1"/>
          </p:nvPr>
        </p:nvSpPr>
        <p:spPr>
          <a:xfrm>
            <a:off x="2044084" y="1924050"/>
            <a:ext cx="8229600" cy="4459013"/>
          </a:xfrm>
        </p:spPr>
        <p:txBody>
          <a:bodyPr>
            <a:normAutofit lnSpcReduction="10000"/>
          </a:bodyPr>
          <a:lstStyle/>
          <a:p>
            <a:r>
              <a:rPr lang="en-US" dirty="0">
                <a:solidFill>
                  <a:srgbClr val="C00000"/>
                </a:solidFill>
              </a:rPr>
              <a:t>Parent training is  a </a:t>
            </a:r>
            <a:r>
              <a:rPr lang="en-US" i="1" dirty="0">
                <a:solidFill>
                  <a:srgbClr val="C00000"/>
                </a:solidFill>
              </a:rPr>
              <a:t>necessary </a:t>
            </a:r>
            <a:r>
              <a:rPr lang="en-US" dirty="0">
                <a:solidFill>
                  <a:srgbClr val="C00000"/>
                </a:solidFill>
              </a:rPr>
              <a:t>practice for intervention with young children with autism (National Research Council, 2001).</a:t>
            </a:r>
          </a:p>
          <a:p>
            <a:r>
              <a:rPr lang="en-US" dirty="0">
                <a:solidFill>
                  <a:srgbClr val="7030A0"/>
                </a:solidFill>
              </a:rPr>
              <a:t>Parents can learn all the major interventions at a high level of fidelity, deliver them at home and improve their children’s language abilities.</a:t>
            </a:r>
          </a:p>
          <a:p>
            <a:r>
              <a:rPr lang="en-US" dirty="0">
                <a:solidFill>
                  <a:srgbClr val="0070C0"/>
                </a:solidFill>
              </a:rPr>
              <a:t>Parents have to receive ongoing individual coaching sessions.</a:t>
            </a:r>
          </a:p>
          <a:p>
            <a:r>
              <a:rPr lang="en-US" dirty="0">
                <a:solidFill>
                  <a:srgbClr val="00B050"/>
                </a:solidFill>
              </a:rPr>
              <a:t>Interventions that embed instruction in the natural family routines and child care practices are especially effective.</a:t>
            </a:r>
          </a:p>
        </p:txBody>
      </p:sp>
      <p:pic>
        <p:nvPicPr>
          <p:cNvPr id="6" name="Picture 5"/>
          <p:cNvPicPr>
            <a:picLocks noChangeAspect="1"/>
          </p:cNvPicPr>
          <p:nvPr/>
        </p:nvPicPr>
        <p:blipFill>
          <a:blip r:embed="rId3"/>
          <a:stretch>
            <a:fillRect/>
          </a:stretch>
        </p:blipFill>
        <p:spPr>
          <a:xfrm>
            <a:off x="150752" y="117923"/>
            <a:ext cx="1828959" cy="1828959"/>
          </a:xfrm>
          <a:prstGeom prst="rect">
            <a:avLst/>
          </a:prstGeom>
        </p:spPr>
      </p:pic>
      <p:sp>
        <p:nvSpPr>
          <p:cNvPr id="3" name="Rectangle 2"/>
          <p:cNvSpPr/>
          <p:nvPr/>
        </p:nvSpPr>
        <p:spPr>
          <a:xfrm>
            <a:off x="10705859" y="6488668"/>
            <a:ext cx="1486141" cy="369332"/>
          </a:xfrm>
          <a:prstGeom prst="rect">
            <a:avLst/>
          </a:prstGeom>
        </p:spPr>
        <p:txBody>
          <a:bodyPr wrap="none">
            <a:spAutoFit/>
          </a:bodyPr>
          <a:lstStyle/>
          <a:p>
            <a:r>
              <a:rPr lang="en-US" dirty="0"/>
              <a:t>Rogers (2006)</a:t>
            </a:r>
          </a:p>
        </p:txBody>
      </p:sp>
    </p:spTree>
    <p:extLst>
      <p:ext uri="{BB962C8B-B14F-4D97-AF65-F5344CB8AC3E}">
        <p14:creationId xmlns:p14="http://schemas.microsoft.com/office/powerpoint/2010/main" val="1912473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7538" y="304800"/>
            <a:ext cx="9721758" cy="5998860"/>
          </a:xfrm>
        </p:spPr>
        <p:txBody>
          <a:bodyPr vert="horz" lIns="91440" tIns="45720" rIns="91440" bIns="45720" rtlCol="0" anchor="t">
            <a:normAutofit lnSpcReduction="10000"/>
          </a:bodyPr>
          <a:lstStyle/>
          <a:p>
            <a:pPr marL="0" indent="0">
              <a:buNone/>
            </a:pPr>
            <a:r>
              <a:rPr lang="en-US" sz="3600" dirty="0">
                <a:solidFill>
                  <a:srgbClr val="0070C0"/>
                </a:solidFill>
              </a:rPr>
              <a:t>Young children with ASD lack these building blocks and do not use non-verbal communication behaviors or seem aware of them or comprehend their meaning:</a:t>
            </a:r>
            <a:endParaRPr lang="en-US" sz="3600" dirty="0">
              <a:solidFill>
                <a:srgbClr val="7030A0"/>
              </a:solidFill>
            </a:endParaRPr>
          </a:p>
          <a:p>
            <a:r>
              <a:rPr lang="en-US" sz="3200" dirty="0">
                <a:solidFill>
                  <a:srgbClr val="7030A0"/>
                </a:solidFill>
              </a:rPr>
              <a:t>Reciprocity</a:t>
            </a:r>
          </a:p>
          <a:p>
            <a:r>
              <a:rPr lang="en-US" sz="3200" dirty="0">
                <a:solidFill>
                  <a:srgbClr val="0070C0"/>
                </a:solidFill>
              </a:rPr>
              <a:t>Emotion Sharing</a:t>
            </a:r>
          </a:p>
          <a:p>
            <a:r>
              <a:rPr lang="en-US" sz="3200" dirty="0">
                <a:solidFill>
                  <a:srgbClr val="00B050"/>
                </a:solidFill>
              </a:rPr>
              <a:t>Eye gaze</a:t>
            </a:r>
          </a:p>
          <a:p>
            <a:r>
              <a:rPr lang="en-US" sz="3200" dirty="0">
                <a:solidFill>
                  <a:srgbClr val="FFC000"/>
                </a:solidFill>
              </a:rPr>
              <a:t>Gestures</a:t>
            </a:r>
          </a:p>
          <a:p>
            <a:r>
              <a:rPr lang="en-US" sz="3200" dirty="0">
                <a:solidFill>
                  <a:srgbClr val="C00000"/>
                </a:solidFill>
              </a:rPr>
              <a:t>Vocalizations</a:t>
            </a:r>
          </a:p>
          <a:p>
            <a:r>
              <a:rPr lang="en-US" sz="3200" dirty="0">
                <a:solidFill>
                  <a:srgbClr val="7030A0"/>
                </a:solidFill>
              </a:rPr>
              <a:t>Facial expressions</a:t>
            </a:r>
          </a:p>
          <a:p>
            <a:r>
              <a:rPr lang="en-US" sz="3200" dirty="0">
                <a:solidFill>
                  <a:srgbClr val="00B050"/>
                </a:solidFill>
              </a:rPr>
              <a:t>Joint attention</a:t>
            </a:r>
          </a:p>
          <a:p>
            <a:pPr marL="0" indent="0">
              <a:buNone/>
            </a:pPr>
            <a:endParaRPr lang="en-US" dirty="0">
              <a:solidFill>
                <a:srgbClr val="000000"/>
              </a:solidFill>
            </a:endParaRPr>
          </a:p>
        </p:txBody>
      </p:sp>
      <p:pic>
        <p:nvPicPr>
          <p:cNvPr id="4" name="Picture 3"/>
          <p:cNvPicPr>
            <a:picLocks noChangeAspect="1"/>
          </p:cNvPicPr>
          <p:nvPr/>
        </p:nvPicPr>
        <p:blipFill>
          <a:blip r:embed="rId2"/>
          <a:stretch>
            <a:fillRect/>
          </a:stretch>
        </p:blipFill>
        <p:spPr>
          <a:xfrm>
            <a:off x="171558" y="219075"/>
            <a:ext cx="1600359" cy="1600359"/>
          </a:xfrm>
          <a:prstGeom prst="rect">
            <a:avLst/>
          </a:prstGeom>
        </p:spPr>
      </p:pic>
      <p:sp>
        <p:nvSpPr>
          <p:cNvPr id="5" name="Rectangle 4"/>
          <p:cNvSpPr/>
          <p:nvPr/>
        </p:nvSpPr>
        <p:spPr>
          <a:xfrm>
            <a:off x="10705859" y="6488668"/>
            <a:ext cx="1486141" cy="369332"/>
          </a:xfrm>
          <a:prstGeom prst="rect">
            <a:avLst/>
          </a:prstGeom>
        </p:spPr>
        <p:txBody>
          <a:bodyPr wrap="none">
            <a:spAutoFit/>
          </a:bodyPr>
          <a:lstStyle/>
          <a:p>
            <a:r>
              <a:rPr lang="en-US" dirty="0"/>
              <a:t>Rogers (2006)</a:t>
            </a:r>
          </a:p>
        </p:txBody>
      </p:sp>
    </p:spTree>
    <p:extLst>
      <p:ext uri="{BB962C8B-B14F-4D97-AF65-F5344CB8AC3E}">
        <p14:creationId xmlns:p14="http://schemas.microsoft.com/office/powerpoint/2010/main" val="17240120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3799" y="1123950"/>
            <a:ext cx="9996053" cy="1143000"/>
          </a:xfrm>
        </p:spPr>
        <p:txBody>
          <a:bodyPr>
            <a:normAutofit fontScale="90000"/>
          </a:bodyPr>
          <a:lstStyle/>
          <a:p>
            <a:pPr algn="ctr"/>
            <a:r>
              <a:rPr lang="en-US" b="1" dirty="0"/>
              <a:t>Essential Features of Language Development</a:t>
            </a:r>
          </a:p>
        </p:txBody>
      </p:sp>
      <p:sp>
        <p:nvSpPr>
          <p:cNvPr id="3" name="Content Placeholder 2"/>
          <p:cNvSpPr>
            <a:spLocks noGrp="1"/>
          </p:cNvSpPr>
          <p:nvPr>
            <p:ph idx="1"/>
          </p:nvPr>
        </p:nvSpPr>
        <p:spPr>
          <a:xfrm>
            <a:off x="1935163" y="1903413"/>
            <a:ext cx="8753337" cy="4271884"/>
          </a:xfrm>
        </p:spPr>
        <p:txBody>
          <a:bodyPr vert="horz" lIns="91440" tIns="45720" rIns="91440" bIns="45720" rtlCol="0" anchor="t">
            <a:normAutofit fontScale="85000" lnSpcReduction="20000"/>
          </a:bodyPr>
          <a:lstStyle/>
          <a:p>
            <a:pPr marL="0" indent="0">
              <a:buNone/>
            </a:pPr>
            <a:endParaRPr lang="en-US" sz="4000" dirty="0">
              <a:solidFill>
                <a:srgbClr val="0070C0"/>
              </a:solidFill>
              <a:latin typeface="Calibri"/>
            </a:endParaRPr>
          </a:p>
          <a:p>
            <a:r>
              <a:rPr lang="en-US" sz="4000" dirty="0">
                <a:solidFill>
                  <a:srgbClr val="00B050"/>
                </a:solidFill>
              </a:rPr>
              <a:t>Social initiative</a:t>
            </a:r>
          </a:p>
          <a:p>
            <a:r>
              <a:rPr lang="en-US" sz="4000" dirty="0">
                <a:solidFill>
                  <a:srgbClr val="FFC000"/>
                </a:solidFill>
              </a:rPr>
              <a:t>Joint attention</a:t>
            </a:r>
          </a:p>
          <a:p>
            <a:r>
              <a:rPr lang="en-US" sz="4000" dirty="0">
                <a:solidFill>
                  <a:srgbClr val="C00000"/>
                </a:solidFill>
              </a:rPr>
              <a:t>Social and emotion reciprocity</a:t>
            </a:r>
          </a:p>
          <a:p>
            <a:r>
              <a:rPr lang="en-US" sz="4000" dirty="0">
                <a:solidFill>
                  <a:srgbClr val="7030A0"/>
                </a:solidFill>
              </a:rPr>
              <a:t>Use of early gestures to coordinate social exchanges</a:t>
            </a:r>
          </a:p>
          <a:p>
            <a:endParaRPr lang="en-US" sz="4000" dirty="0">
              <a:solidFill>
                <a:srgbClr val="7030A0"/>
              </a:solidFill>
            </a:endParaRPr>
          </a:p>
          <a:p>
            <a:pPr marL="0" indent="0">
              <a:buNone/>
            </a:pPr>
            <a:r>
              <a:rPr lang="en-US" sz="4000" dirty="0">
                <a:solidFill>
                  <a:srgbClr val="0070C0"/>
                </a:solidFill>
              </a:rPr>
              <a:t>Remember: Very young children with autism lack, or have delayed onset, of these skills.</a:t>
            </a:r>
          </a:p>
        </p:txBody>
      </p:sp>
      <p:pic>
        <p:nvPicPr>
          <p:cNvPr id="4" name="Picture 3"/>
          <p:cNvPicPr>
            <a:picLocks noChangeAspect="1"/>
          </p:cNvPicPr>
          <p:nvPr/>
        </p:nvPicPr>
        <p:blipFill>
          <a:blip r:embed="rId2"/>
          <a:stretch>
            <a:fillRect/>
          </a:stretch>
        </p:blipFill>
        <p:spPr>
          <a:xfrm>
            <a:off x="104841" y="78041"/>
            <a:ext cx="1828959" cy="1828959"/>
          </a:xfrm>
          <a:prstGeom prst="rect">
            <a:avLst/>
          </a:prstGeom>
        </p:spPr>
      </p:pic>
      <p:sp>
        <p:nvSpPr>
          <p:cNvPr id="6" name="Rectangle 5"/>
          <p:cNvSpPr/>
          <p:nvPr/>
        </p:nvSpPr>
        <p:spPr>
          <a:xfrm>
            <a:off x="10705859" y="6488668"/>
            <a:ext cx="1486141" cy="369332"/>
          </a:xfrm>
          <a:prstGeom prst="rect">
            <a:avLst/>
          </a:prstGeom>
        </p:spPr>
        <p:txBody>
          <a:bodyPr wrap="none">
            <a:spAutoFit/>
          </a:bodyPr>
          <a:lstStyle/>
          <a:p>
            <a:r>
              <a:rPr lang="en-US" dirty="0"/>
              <a:t>Rogers (2006)</a:t>
            </a:r>
          </a:p>
        </p:txBody>
      </p:sp>
    </p:spTree>
    <p:extLst>
      <p:ext uri="{BB962C8B-B14F-4D97-AF65-F5344CB8AC3E}">
        <p14:creationId xmlns:p14="http://schemas.microsoft.com/office/powerpoint/2010/main" val="2373690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18712" y="927279"/>
            <a:ext cx="10554574" cy="5702121"/>
          </a:xfrm>
        </p:spPr>
        <p:txBody>
          <a:bodyPr>
            <a:noAutofit/>
          </a:bodyPr>
          <a:lstStyle/>
          <a:p>
            <a:r>
              <a:rPr lang="en-US" dirty="0" smtClean="0">
                <a:solidFill>
                  <a:srgbClr val="C00000"/>
                </a:solidFill>
              </a:rPr>
              <a:t>For more than 35 years, IDEA has encouraged education services for preschool children with disabilities to be delivered in general education classrooms with typically peers.</a:t>
            </a:r>
          </a:p>
          <a:p>
            <a:r>
              <a:rPr lang="en-US" dirty="0" smtClean="0">
                <a:solidFill>
                  <a:srgbClr val="00B050"/>
                </a:solidFill>
              </a:rPr>
              <a:t>In fact, IDEA states that the removal of children from the regular education setting can be done only if the regular education placement is not satisfactory even with the provision of supplementary aids and services (34 CFR 300.11) and technical assistance for administrators and teachers (34 CFR 300.119).</a:t>
            </a:r>
          </a:p>
          <a:p>
            <a:r>
              <a:rPr lang="en-US" dirty="0" smtClean="0">
                <a:solidFill>
                  <a:srgbClr val="0070C0"/>
                </a:solidFill>
              </a:rPr>
              <a:t>In 2012, </a:t>
            </a:r>
            <a:r>
              <a:rPr lang="en-US" i="1" dirty="0" smtClean="0">
                <a:solidFill>
                  <a:srgbClr val="0070C0"/>
                </a:solidFill>
              </a:rPr>
              <a:t>fewer than half </a:t>
            </a:r>
            <a:r>
              <a:rPr lang="en-US" dirty="0" smtClean="0">
                <a:solidFill>
                  <a:srgbClr val="0070C0"/>
                </a:solidFill>
              </a:rPr>
              <a:t>of children with disabilities , aged 3-5 years, received their special education and related services in a regular EC classroom.</a:t>
            </a:r>
            <a:endParaRPr lang="en-US" dirty="0">
              <a:solidFill>
                <a:srgbClr val="0070C0"/>
              </a:solidFill>
            </a:endParaRPr>
          </a:p>
        </p:txBody>
      </p:sp>
    </p:spTree>
    <p:extLst>
      <p:ext uri="{BB962C8B-B14F-4D97-AF65-F5344CB8AC3E}">
        <p14:creationId xmlns:p14="http://schemas.microsoft.com/office/powerpoint/2010/main" val="403200696"/>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264" y="866775"/>
            <a:ext cx="8682430" cy="1143000"/>
          </a:xfrm>
        </p:spPr>
        <p:txBody>
          <a:bodyPr>
            <a:normAutofit/>
          </a:bodyPr>
          <a:lstStyle/>
          <a:p>
            <a:r>
              <a:rPr lang="en-US" b="1" dirty="0"/>
              <a:t>Capacity for Spoken Language</a:t>
            </a:r>
          </a:p>
        </p:txBody>
      </p:sp>
      <p:sp>
        <p:nvSpPr>
          <p:cNvPr id="3" name="Content Placeholder 2"/>
          <p:cNvSpPr>
            <a:spLocks noGrp="1"/>
          </p:cNvSpPr>
          <p:nvPr>
            <p:ph idx="1"/>
          </p:nvPr>
        </p:nvSpPr>
        <p:spPr>
          <a:xfrm>
            <a:off x="1981200" y="2062463"/>
            <a:ext cx="10107150" cy="4682862"/>
          </a:xfrm>
        </p:spPr>
        <p:txBody>
          <a:bodyPr>
            <a:normAutofit/>
          </a:bodyPr>
          <a:lstStyle/>
          <a:p>
            <a:r>
              <a:rPr lang="en-US" sz="3200" dirty="0">
                <a:solidFill>
                  <a:srgbClr val="C00000"/>
                </a:solidFill>
              </a:rPr>
              <a:t>75-90% of young children with autism will acquire functional spoken language</a:t>
            </a:r>
            <a:r>
              <a:rPr lang="en-US" sz="3200" b="1" i="1" u="sng" dirty="0">
                <a:solidFill>
                  <a:srgbClr val="C00000"/>
                </a:solidFill>
              </a:rPr>
              <a:t> if </a:t>
            </a:r>
            <a:r>
              <a:rPr lang="en-US" sz="3200" dirty="0">
                <a:solidFill>
                  <a:srgbClr val="C00000"/>
                </a:solidFill>
              </a:rPr>
              <a:t>they receive appropriate treatment during the preschool years (Smith et. al., 2000; McGee et. al., 1999).</a:t>
            </a:r>
          </a:p>
          <a:p>
            <a:r>
              <a:rPr lang="en-US" sz="3200" dirty="0">
                <a:solidFill>
                  <a:srgbClr val="0070C0"/>
                </a:solidFill>
              </a:rPr>
              <a:t>No study of any AAC system reveals improved general outcome at more than rudimentary level.</a:t>
            </a:r>
          </a:p>
        </p:txBody>
      </p:sp>
      <p:pic>
        <p:nvPicPr>
          <p:cNvPr id="4" name="Picture 3"/>
          <p:cNvPicPr>
            <a:picLocks noChangeAspect="1"/>
          </p:cNvPicPr>
          <p:nvPr/>
        </p:nvPicPr>
        <p:blipFill>
          <a:blip r:embed="rId2"/>
          <a:stretch>
            <a:fillRect/>
          </a:stretch>
        </p:blipFill>
        <p:spPr>
          <a:xfrm>
            <a:off x="66717" y="47625"/>
            <a:ext cx="1828959" cy="1828959"/>
          </a:xfrm>
          <a:prstGeom prst="rect">
            <a:avLst/>
          </a:prstGeom>
        </p:spPr>
      </p:pic>
      <p:sp>
        <p:nvSpPr>
          <p:cNvPr id="5" name="Rectangle 4"/>
          <p:cNvSpPr/>
          <p:nvPr/>
        </p:nvSpPr>
        <p:spPr>
          <a:xfrm>
            <a:off x="10809036" y="6488668"/>
            <a:ext cx="1486141" cy="369332"/>
          </a:xfrm>
          <a:prstGeom prst="rect">
            <a:avLst/>
          </a:prstGeom>
        </p:spPr>
        <p:txBody>
          <a:bodyPr wrap="none">
            <a:spAutoFit/>
          </a:bodyPr>
          <a:lstStyle/>
          <a:p>
            <a:r>
              <a:rPr lang="en-US" dirty="0"/>
              <a:t>Rogers (2006)</a:t>
            </a:r>
          </a:p>
        </p:txBody>
      </p:sp>
    </p:spTree>
    <p:extLst>
      <p:ext uri="{BB962C8B-B14F-4D97-AF65-F5344CB8AC3E}">
        <p14:creationId xmlns:p14="http://schemas.microsoft.com/office/powerpoint/2010/main" val="3592131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375" y="142875"/>
            <a:ext cx="11860213" cy="5755422"/>
          </a:xfrm>
          <a:prstGeom prst="rect">
            <a:avLst/>
          </a:prstGeom>
        </p:spPr>
        <p:txBody>
          <a:bodyPr wrap="square">
            <a:spAutoFit/>
          </a:bodyPr>
          <a:lstStyle/>
          <a:p>
            <a:r>
              <a:rPr lang="en-US" sz="4000" b="1" i="1" dirty="0"/>
              <a:t>Because functional spoken language predicts better outcomes for preschoolers with autism, and because the large majority of young children with autism apparently can master speech, should teaching children to understand and use speech be a main priority of every early intervention program for children with autism?  </a:t>
            </a:r>
          </a:p>
          <a:p>
            <a:pPr algn="ctr"/>
            <a:r>
              <a:rPr lang="en-US" sz="4000" b="1" i="1" dirty="0"/>
              <a:t> </a:t>
            </a:r>
            <a:r>
              <a:rPr lang="en-US" sz="8800" b="1" i="1" dirty="0">
                <a:solidFill>
                  <a:srgbClr val="FF0000"/>
                </a:solidFill>
              </a:rPr>
              <a:t>YES!!</a:t>
            </a:r>
            <a:endParaRPr lang="en-US" sz="8800" b="1" i="1" dirty="0"/>
          </a:p>
        </p:txBody>
      </p:sp>
    </p:spTree>
    <p:extLst>
      <p:ext uri="{BB962C8B-B14F-4D97-AF65-F5344CB8AC3E}">
        <p14:creationId xmlns:p14="http://schemas.microsoft.com/office/powerpoint/2010/main" val="3292210296"/>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95350"/>
            <a:ext cx="6019800" cy="1143000"/>
          </a:xfrm>
        </p:spPr>
        <p:txBody>
          <a:bodyPr/>
          <a:lstStyle/>
          <a:p>
            <a:r>
              <a:rPr lang="en-US" b="1" dirty="0"/>
              <a:t>Choice of Treatment</a:t>
            </a:r>
          </a:p>
        </p:txBody>
      </p:sp>
      <p:sp>
        <p:nvSpPr>
          <p:cNvPr id="3" name="Content Placeholder 2"/>
          <p:cNvSpPr>
            <a:spLocks noGrp="1"/>
          </p:cNvSpPr>
          <p:nvPr>
            <p:ph idx="1"/>
          </p:nvPr>
        </p:nvSpPr>
        <p:spPr>
          <a:xfrm>
            <a:off x="1981200" y="1981200"/>
            <a:ext cx="9641689" cy="4500913"/>
          </a:xfrm>
        </p:spPr>
        <p:txBody>
          <a:bodyPr vert="horz" lIns="91440" tIns="45720" rIns="91440" bIns="45720" rtlCol="0" anchor="t">
            <a:normAutofit/>
          </a:bodyPr>
          <a:lstStyle/>
          <a:p>
            <a:r>
              <a:rPr lang="en-US" sz="3200" dirty="0">
                <a:solidFill>
                  <a:srgbClr val="C00000"/>
                </a:solidFill>
              </a:rPr>
              <a:t>No data that supports that there is one best approach for </a:t>
            </a:r>
            <a:r>
              <a:rPr lang="en-US" sz="3200" i="1" dirty="0">
                <a:solidFill>
                  <a:srgbClr val="C00000"/>
                </a:solidFill>
              </a:rPr>
              <a:t>all</a:t>
            </a:r>
            <a:r>
              <a:rPr lang="en-US" sz="3200" dirty="0">
                <a:solidFill>
                  <a:srgbClr val="C00000"/>
                </a:solidFill>
              </a:rPr>
              <a:t> children, to teach </a:t>
            </a:r>
            <a:r>
              <a:rPr lang="en-US" sz="3200" i="1" dirty="0">
                <a:solidFill>
                  <a:srgbClr val="C00000"/>
                </a:solidFill>
              </a:rPr>
              <a:t>all </a:t>
            </a:r>
            <a:r>
              <a:rPr lang="en-US" sz="3200" dirty="0">
                <a:solidFill>
                  <a:srgbClr val="C00000"/>
                </a:solidFill>
              </a:rPr>
              <a:t>skills</a:t>
            </a:r>
          </a:p>
          <a:p>
            <a:r>
              <a:rPr lang="en-US" sz="3200" dirty="0">
                <a:solidFill>
                  <a:srgbClr val="7030A0"/>
                </a:solidFill>
              </a:rPr>
              <a:t>Some research demonstrating the efficacy of both didactic and naturalistic behavioral models and a few comparative studies</a:t>
            </a:r>
          </a:p>
          <a:p>
            <a:r>
              <a:rPr lang="en-US" sz="3200" dirty="0">
                <a:solidFill>
                  <a:srgbClr val="0070C0"/>
                </a:solidFill>
              </a:rPr>
              <a:t>Comparative studies from the developmental pragmatic model suggested this model was more effective in young children with ASD. (Ingersoll, 2009). </a:t>
            </a:r>
            <a:endParaRPr lang="en-US" sz="3200" dirty="0">
              <a:solidFill>
                <a:srgbClr val="92D050"/>
              </a:solidFill>
            </a:endParaRPr>
          </a:p>
        </p:txBody>
      </p:sp>
      <p:pic>
        <p:nvPicPr>
          <p:cNvPr id="4" name="Picture 3"/>
          <p:cNvPicPr>
            <a:picLocks noChangeAspect="1"/>
          </p:cNvPicPr>
          <p:nvPr/>
        </p:nvPicPr>
        <p:blipFill>
          <a:blip r:embed="rId2"/>
          <a:stretch>
            <a:fillRect/>
          </a:stretch>
        </p:blipFill>
        <p:spPr>
          <a:xfrm>
            <a:off x="85779" y="95250"/>
            <a:ext cx="1828959" cy="1828959"/>
          </a:xfrm>
          <a:prstGeom prst="rect">
            <a:avLst/>
          </a:prstGeom>
        </p:spPr>
      </p:pic>
      <p:sp>
        <p:nvSpPr>
          <p:cNvPr id="5" name="Rectangle 4"/>
          <p:cNvSpPr/>
          <p:nvPr/>
        </p:nvSpPr>
        <p:spPr>
          <a:xfrm>
            <a:off x="10705859" y="6488668"/>
            <a:ext cx="1486141" cy="369332"/>
          </a:xfrm>
          <a:prstGeom prst="rect">
            <a:avLst/>
          </a:prstGeom>
        </p:spPr>
        <p:txBody>
          <a:bodyPr wrap="none">
            <a:spAutoFit/>
          </a:bodyPr>
          <a:lstStyle/>
          <a:p>
            <a:r>
              <a:rPr lang="en-US" dirty="0"/>
              <a:t>Rogers (2006)</a:t>
            </a:r>
          </a:p>
        </p:txBody>
      </p:sp>
    </p:spTree>
    <p:extLst>
      <p:ext uri="{BB962C8B-B14F-4D97-AF65-F5344CB8AC3E}">
        <p14:creationId xmlns:p14="http://schemas.microsoft.com/office/powerpoint/2010/main" val="793366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475" y="333375"/>
            <a:ext cx="11325911" cy="5811613"/>
          </a:xfrm>
        </p:spPr>
        <p:txBody>
          <a:bodyPr>
            <a:normAutofit/>
          </a:bodyPr>
          <a:lstStyle/>
          <a:p>
            <a:r>
              <a:rPr lang="en-US" sz="3200" dirty="0">
                <a:solidFill>
                  <a:srgbClr val="00B050"/>
                </a:solidFill>
              </a:rPr>
              <a:t>Child characteristics interact with treatment choices</a:t>
            </a:r>
          </a:p>
          <a:p>
            <a:r>
              <a:rPr lang="en-US" sz="3200" dirty="0">
                <a:solidFill>
                  <a:srgbClr val="FFC000"/>
                </a:solidFill>
              </a:rPr>
              <a:t>Children with some speech appear to progress more rapidly than those who don’t</a:t>
            </a:r>
          </a:p>
          <a:p>
            <a:r>
              <a:rPr lang="en-US" sz="3200" dirty="0">
                <a:solidFill>
                  <a:srgbClr val="C00000"/>
                </a:solidFill>
              </a:rPr>
              <a:t>Those with certain profile characteristics may respond better to one type of treatment than another</a:t>
            </a:r>
          </a:p>
          <a:p>
            <a:r>
              <a:rPr lang="en-US" sz="3200" dirty="0">
                <a:solidFill>
                  <a:srgbClr val="7030A0"/>
                </a:solidFill>
              </a:rPr>
              <a:t>For children who are nonverbal, naturalistic behavioral are the most powerful for teaching functional communication and shaping speech with spontaneity, generalization and motivation to speak</a:t>
            </a:r>
          </a:p>
          <a:p>
            <a:endParaRPr lang="en-US" sz="3200" dirty="0"/>
          </a:p>
        </p:txBody>
      </p:sp>
      <p:sp>
        <p:nvSpPr>
          <p:cNvPr id="4" name="Rectangle 3"/>
          <p:cNvSpPr/>
          <p:nvPr/>
        </p:nvSpPr>
        <p:spPr>
          <a:xfrm>
            <a:off x="10821995" y="6488668"/>
            <a:ext cx="1486141" cy="369332"/>
          </a:xfrm>
          <a:prstGeom prst="rect">
            <a:avLst/>
          </a:prstGeom>
        </p:spPr>
        <p:txBody>
          <a:bodyPr wrap="none">
            <a:spAutoFit/>
          </a:bodyPr>
          <a:lstStyle/>
          <a:p>
            <a:r>
              <a:rPr lang="en-US" dirty="0"/>
              <a:t>Rogers (2006)</a:t>
            </a:r>
          </a:p>
        </p:txBody>
      </p:sp>
    </p:spTree>
    <p:extLst>
      <p:ext uri="{BB962C8B-B14F-4D97-AF65-F5344CB8AC3E}">
        <p14:creationId xmlns:p14="http://schemas.microsoft.com/office/powerpoint/2010/main" val="9341069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123" y="844230"/>
            <a:ext cx="10126973" cy="1143000"/>
          </a:xfrm>
        </p:spPr>
        <p:txBody>
          <a:bodyPr>
            <a:noAutofit/>
          </a:bodyPr>
          <a:lstStyle/>
          <a:p>
            <a:r>
              <a:rPr lang="en-US" sz="3200" b="1" dirty="0"/>
              <a:t>Should all nonverbal children with autism </a:t>
            </a:r>
            <a:r>
              <a:rPr lang="en-US" sz="3200" b="1" i="1" u="sng" dirty="0"/>
              <a:t>immediately</a:t>
            </a:r>
            <a:r>
              <a:rPr lang="en-US" sz="3200" b="1" dirty="0"/>
              <a:t> have AAC taught to them?</a:t>
            </a:r>
          </a:p>
        </p:txBody>
      </p:sp>
      <p:sp>
        <p:nvSpPr>
          <p:cNvPr id="3" name="Content Placeholder 2"/>
          <p:cNvSpPr>
            <a:spLocks noGrp="1"/>
          </p:cNvSpPr>
          <p:nvPr>
            <p:ph idx="1"/>
          </p:nvPr>
        </p:nvSpPr>
        <p:spPr>
          <a:xfrm>
            <a:off x="2156962" y="2309247"/>
            <a:ext cx="9373778" cy="4020096"/>
          </a:xfrm>
        </p:spPr>
        <p:txBody>
          <a:bodyPr>
            <a:normAutofit/>
          </a:bodyPr>
          <a:lstStyle/>
          <a:p>
            <a:r>
              <a:rPr lang="en-US" dirty="0">
                <a:solidFill>
                  <a:srgbClr val="FF0000"/>
                </a:solidFill>
              </a:rPr>
              <a:t>No empirical evidence that the use of AAC will </a:t>
            </a:r>
            <a:r>
              <a:rPr lang="en-US" i="1" dirty="0">
                <a:solidFill>
                  <a:srgbClr val="FF0000"/>
                </a:solidFill>
              </a:rPr>
              <a:t>accelerate</a:t>
            </a:r>
            <a:r>
              <a:rPr lang="en-US" dirty="0">
                <a:solidFill>
                  <a:srgbClr val="FF0000"/>
                </a:solidFill>
              </a:rPr>
              <a:t> the development of spoken language</a:t>
            </a:r>
          </a:p>
          <a:p>
            <a:r>
              <a:rPr lang="en-US" dirty="0">
                <a:solidFill>
                  <a:srgbClr val="7030A0"/>
                </a:solidFill>
              </a:rPr>
              <a:t>Time spent on AAC training is not time spent on learning  to use and understand speech and it takes considerable time to learn the AAC system.</a:t>
            </a:r>
          </a:p>
          <a:p>
            <a:r>
              <a:rPr lang="en-US" dirty="0">
                <a:solidFill>
                  <a:srgbClr val="0070C0"/>
                </a:solidFill>
              </a:rPr>
              <a:t>AAC does have a crucial role as a primary communication system for some children with autism but not necessary to develop useful, communicative speech</a:t>
            </a:r>
          </a:p>
        </p:txBody>
      </p:sp>
      <p:pic>
        <p:nvPicPr>
          <p:cNvPr id="4" name="Picture 3"/>
          <p:cNvPicPr>
            <a:picLocks noChangeAspect="1"/>
          </p:cNvPicPr>
          <p:nvPr/>
        </p:nvPicPr>
        <p:blipFill>
          <a:blip r:embed="rId2"/>
          <a:stretch>
            <a:fillRect/>
          </a:stretch>
        </p:blipFill>
        <p:spPr>
          <a:xfrm>
            <a:off x="85779" y="152065"/>
            <a:ext cx="1828959" cy="1828959"/>
          </a:xfrm>
          <a:prstGeom prst="rect">
            <a:avLst/>
          </a:prstGeom>
        </p:spPr>
      </p:pic>
      <p:sp>
        <p:nvSpPr>
          <p:cNvPr id="5" name="Rectangle 4"/>
          <p:cNvSpPr/>
          <p:nvPr/>
        </p:nvSpPr>
        <p:spPr>
          <a:xfrm>
            <a:off x="10705859" y="6488668"/>
            <a:ext cx="1486141" cy="369332"/>
          </a:xfrm>
          <a:prstGeom prst="rect">
            <a:avLst/>
          </a:prstGeom>
        </p:spPr>
        <p:txBody>
          <a:bodyPr wrap="none">
            <a:spAutoFit/>
          </a:bodyPr>
          <a:lstStyle/>
          <a:p>
            <a:r>
              <a:rPr lang="en-US" dirty="0"/>
              <a:t>Rogers (2006)</a:t>
            </a:r>
          </a:p>
        </p:txBody>
      </p:sp>
    </p:spTree>
    <p:extLst>
      <p:ext uri="{BB962C8B-B14F-4D97-AF65-F5344CB8AC3E}">
        <p14:creationId xmlns:p14="http://schemas.microsoft.com/office/powerpoint/2010/main" val="10425210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885141"/>
          </a:xfrm>
        </p:spPr>
        <p:txBody>
          <a:bodyPr>
            <a:normAutofit fontScale="92500"/>
          </a:bodyPr>
          <a:lstStyle/>
          <a:p>
            <a:pPr marL="0" indent="0" algn="ctr">
              <a:buNone/>
            </a:pPr>
            <a:r>
              <a:rPr lang="en-US" sz="3500" dirty="0" smtClean="0">
                <a:solidFill>
                  <a:srgbClr val="00B050"/>
                </a:solidFill>
              </a:rPr>
              <a:t>By 18 months, babies have heard 4,380 hours of spoken language and we don’t expect them to be fluent speakers</a:t>
            </a:r>
          </a:p>
          <a:p>
            <a:pPr marL="0" indent="0" algn="ctr">
              <a:buNone/>
            </a:pPr>
            <a:r>
              <a:rPr lang="en-US" sz="3600" dirty="0" smtClean="0">
                <a:solidFill>
                  <a:srgbClr val="FF0000"/>
                </a:solidFill>
              </a:rPr>
              <a:t>YET</a:t>
            </a:r>
          </a:p>
          <a:p>
            <a:pPr marL="0" indent="0" algn="ctr">
              <a:buNone/>
            </a:pPr>
            <a:r>
              <a:rPr lang="en-US" sz="3600" dirty="0" smtClean="0">
                <a:solidFill>
                  <a:srgbClr val="0070C0"/>
                </a:solidFill>
              </a:rPr>
              <a:t>If AAC learners only see symbols modeled for communication twice weekly for 20-30 minutes, it will take</a:t>
            </a:r>
          </a:p>
          <a:p>
            <a:pPr marL="0" indent="0" algn="ctr">
              <a:buNone/>
            </a:pPr>
            <a:r>
              <a:rPr lang="en-US" sz="3600" b="1" dirty="0" smtClean="0">
                <a:solidFill>
                  <a:srgbClr val="0070C0"/>
                </a:solidFill>
              </a:rPr>
              <a:t>84 YEARS</a:t>
            </a:r>
          </a:p>
          <a:p>
            <a:pPr marL="0" indent="0" algn="ctr">
              <a:buNone/>
            </a:pPr>
            <a:r>
              <a:rPr lang="en-US" sz="3600" dirty="0" smtClean="0">
                <a:solidFill>
                  <a:srgbClr val="0070C0"/>
                </a:solidFill>
              </a:rPr>
              <a:t>For them to have the same exposure to aided language as an 18 month old has to spoken language.</a:t>
            </a:r>
          </a:p>
          <a:p>
            <a:pPr marL="0" indent="0" algn="ctr">
              <a:buNone/>
            </a:pPr>
            <a:r>
              <a:rPr lang="en-US" sz="2000" dirty="0" smtClean="0">
                <a:solidFill>
                  <a:srgbClr val="7030A0"/>
                </a:solidFill>
              </a:rPr>
              <a:t>Jane </a:t>
            </a:r>
            <a:r>
              <a:rPr lang="en-US" sz="2000" dirty="0" err="1" smtClean="0">
                <a:solidFill>
                  <a:srgbClr val="7030A0"/>
                </a:solidFill>
              </a:rPr>
              <a:t>Korsten</a:t>
            </a:r>
            <a:r>
              <a:rPr lang="en-US" sz="2000" dirty="0" smtClean="0">
                <a:solidFill>
                  <a:srgbClr val="7030A0"/>
                </a:solidFill>
              </a:rPr>
              <a:t>- QIAT </a:t>
            </a:r>
            <a:r>
              <a:rPr lang="en-US" sz="2000" dirty="0" err="1" smtClean="0">
                <a:solidFill>
                  <a:srgbClr val="7030A0"/>
                </a:solidFill>
              </a:rPr>
              <a:t>Listerv</a:t>
            </a:r>
            <a:r>
              <a:rPr lang="en-US" sz="2000" dirty="0" smtClean="0">
                <a:solidFill>
                  <a:srgbClr val="7030A0"/>
                </a:solidFill>
              </a:rPr>
              <a:t> 2011</a:t>
            </a:r>
            <a:endParaRPr lang="en-US" sz="2200" dirty="0">
              <a:solidFill>
                <a:srgbClr val="7030A0"/>
              </a:solidFill>
            </a:endParaRPr>
          </a:p>
        </p:txBody>
      </p:sp>
      <p:pic>
        <p:nvPicPr>
          <p:cNvPr id="4" name="Picture 3"/>
          <p:cNvPicPr>
            <a:picLocks noChangeAspect="1"/>
          </p:cNvPicPr>
          <p:nvPr/>
        </p:nvPicPr>
        <p:blipFill>
          <a:blip r:embed="rId2"/>
          <a:stretch>
            <a:fillRect/>
          </a:stretch>
        </p:blipFill>
        <p:spPr>
          <a:xfrm>
            <a:off x="418454" y="427925"/>
            <a:ext cx="1059681" cy="1059681"/>
          </a:xfrm>
          <a:prstGeom prst="rect">
            <a:avLst/>
          </a:prstGeom>
        </p:spPr>
      </p:pic>
    </p:spTree>
    <p:extLst>
      <p:ext uri="{BB962C8B-B14F-4D97-AF65-F5344CB8AC3E}">
        <p14:creationId xmlns:p14="http://schemas.microsoft.com/office/powerpoint/2010/main" val="19142858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4841" y="95250"/>
            <a:ext cx="1828959" cy="1828959"/>
          </a:xfrm>
          <a:prstGeom prst="rect">
            <a:avLst/>
          </a:prstGeom>
        </p:spPr>
      </p:pic>
      <p:sp>
        <p:nvSpPr>
          <p:cNvPr id="3" name="Content Placeholder 2"/>
          <p:cNvSpPr>
            <a:spLocks noGrp="1"/>
          </p:cNvSpPr>
          <p:nvPr>
            <p:ph idx="1"/>
          </p:nvPr>
        </p:nvSpPr>
        <p:spPr>
          <a:xfrm>
            <a:off x="1720553" y="2027370"/>
            <a:ext cx="8677883" cy="3600792"/>
          </a:xfrm>
        </p:spPr>
        <p:txBody>
          <a:bodyPr>
            <a:normAutofit fontScale="92500" lnSpcReduction="20000"/>
          </a:bodyPr>
          <a:lstStyle/>
          <a:p>
            <a:pPr marL="0" indent="0">
              <a:buNone/>
            </a:pPr>
            <a:r>
              <a:rPr lang="en-US" sz="4800" i="1" dirty="0"/>
              <a:t>     “The gap is immense between the language treatments most children with autism receive and what connotes the state of the science in language intervention for children with autism.”</a:t>
            </a:r>
          </a:p>
          <a:p>
            <a:pPr marL="0" indent="0">
              <a:buNone/>
            </a:pPr>
            <a:r>
              <a:rPr lang="en-US" sz="4800" i="1" dirty="0"/>
              <a:t>                           Sally J. Rogers</a:t>
            </a:r>
          </a:p>
          <a:p>
            <a:pPr marL="0" indent="0">
              <a:buNone/>
            </a:pPr>
            <a:endParaRPr lang="en-US" sz="4800" i="1" dirty="0"/>
          </a:p>
        </p:txBody>
      </p:sp>
    </p:spTree>
    <p:extLst>
      <p:ext uri="{BB962C8B-B14F-4D97-AF65-F5344CB8AC3E}">
        <p14:creationId xmlns:p14="http://schemas.microsoft.com/office/powerpoint/2010/main" val="5018341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We Know</a:t>
            </a:r>
            <a:endParaRPr lang="en-US" dirty="0"/>
          </a:p>
        </p:txBody>
      </p:sp>
      <p:sp>
        <p:nvSpPr>
          <p:cNvPr id="3" name="Content Placeholder 2"/>
          <p:cNvSpPr>
            <a:spLocks noGrp="1"/>
          </p:cNvSpPr>
          <p:nvPr>
            <p:ph idx="1"/>
          </p:nvPr>
        </p:nvSpPr>
        <p:spPr>
          <a:xfrm>
            <a:off x="818712" y="2222287"/>
            <a:ext cx="10554574" cy="4351934"/>
          </a:xfrm>
        </p:spPr>
        <p:txBody>
          <a:bodyPr>
            <a:noAutofit/>
          </a:bodyPr>
          <a:lstStyle/>
          <a:p>
            <a:r>
              <a:rPr lang="en-US" sz="2800" dirty="0" smtClean="0">
                <a:solidFill>
                  <a:srgbClr val="7030A0"/>
                </a:solidFill>
              </a:rPr>
              <a:t>No study that has assessed social outcome for children in inclusive settings versus developmentally segregated  settings has found segregated settings to be </a:t>
            </a:r>
            <a:r>
              <a:rPr lang="en-US" sz="2800" u="sng" dirty="0" smtClean="0">
                <a:solidFill>
                  <a:srgbClr val="7030A0"/>
                </a:solidFill>
              </a:rPr>
              <a:t>superior</a:t>
            </a:r>
            <a:r>
              <a:rPr lang="en-US" sz="2800" dirty="0" smtClean="0">
                <a:solidFill>
                  <a:srgbClr val="7030A0"/>
                </a:solidFill>
              </a:rPr>
              <a:t>.</a:t>
            </a:r>
          </a:p>
          <a:p>
            <a:r>
              <a:rPr lang="en-US" sz="2800" dirty="0" smtClean="0">
                <a:solidFill>
                  <a:srgbClr val="FFC000"/>
                </a:solidFill>
              </a:rPr>
              <a:t>What developmental outcomes are most likely to lead to successful post-school adjustment?  </a:t>
            </a:r>
            <a:r>
              <a:rPr lang="en-US" sz="2800" b="1" dirty="0" smtClean="0">
                <a:solidFill>
                  <a:srgbClr val="FFC000"/>
                </a:solidFill>
              </a:rPr>
              <a:t>Social skills </a:t>
            </a:r>
            <a:r>
              <a:rPr lang="en-US" sz="2800" dirty="0" smtClean="0">
                <a:solidFill>
                  <a:srgbClr val="FFC000"/>
                </a:solidFill>
              </a:rPr>
              <a:t>is always the answer.</a:t>
            </a:r>
          </a:p>
          <a:p>
            <a:r>
              <a:rPr lang="en-US" sz="2800" dirty="0" smtClean="0">
                <a:solidFill>
                  <a:srgbClr val="C00000"/>
                </a:solidFill>
              </a:rPr>
              <a:t>The positive social outcomes attributable to inclusive settings, however, have been seen only when social interaction is frequent, planned, and carefully promoted by teachers.</a:t>
            </a:r>
            <a:endParaRPr lang="en-US" sz="2800" dirty="0">
              <a:solidFill>
                <a:srgbClr val="C00000"/>
              </a:solidFill>
            </a:endParaRPr>
          </a:p>
        </p:txBody>
      </p:sp>
      <p:pic>
        <p:nvPicPr>
          <p:cNvPr id="4" name="Picture 3"/>
          <p:cNvPicPr>
            <a:picLocks noChangeAspect="1"/>
          </p:cNvPicPr>
          <p:nvPr/>
        </p:nvPicPr>
        <p:blipFill>
          <a:blip r:embed="rId2"/>
          <a:stretch>
            <a:fillRect/>
          </a:stretch>
        </p:blipFill>
        <p:spPr>
          <a:xfrm>
            <a:off x="231820" y="231820"/>
            <a:ext cx="1597139" cy="1597139"/>
          </a:xfrm>
          <a:prstGeom prst="rect">
            <a:avLst/>
          </a:prstGeom>
        </p:spPr>
      </p:pic>
    </p:spTree>
    <p:extLst>
      <p:ext uri="{BB962C8B-B14F-4D97-AF65-F5344CB8AC3E}">
        <p14:creationId xmlns:p14="http://schemas.microsoft.com/office/powerpoint/2010/main" val="401752289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We Know</a:t>
            </a:r>
            <a:endParaRPr lang="en-US" dirty="0"/>
          </a:p>
        </p:txBody>
      </p:sp>
      <p:sp>
        <p:nvSpPr>
          <p:cNvPr id="3" name="Content Placeholder 2"/>
          <p:cNvSpPr>
            <a:spLocks noGrp="1"/>
          </p:cNvSpPr>
          <p:nvPr>
            <p:ph idx="1"/>
          </p:nvPr>
        </p:nvSpPr>
        <p:spPr>
          <a:xfrm>
            <a:off x="818712" y="1277007"/>
            <a:ext cx="10554574" cy="6022427"/>
          </a:xfrm>
        </p:spPr>
        <p:txBody>
          <a:bodyPr>
            <a:noAutofit/>
          </a:bodyPr>
          <a:lstStyle/>
          <a:p>
            <a:r>
              <a:rPr lang="en-US" sz="2000" dirty="0" smtClean="0">
                <a:solidFill>
                  <a:srgbClr val="7030A0"/>
                </a:solidFill>
              </a:rPr>
              <a:t>Typically developing children have shown </a:t>
            </a:r>
            <a:r>
              <a:rPr lang="en-US" sz="2000" b="1" dirty="0" smtClean="0">
                <a:solidFill>
                  <a:srgbClr val="7030A0"/>
                </a:solidFill>
              </a:rPr>
              <a:t>only positive </a:t>
            </a:r>
            <a:r>
              <a:rPr lang="en-US" sz="2000" dirty="0" smtClean="0">
                <a:solidFill>
                  <a:srgbClr val="7030A0"/>
                </a:solidFill>
              </a:rPr>
              <a:t>developmental, educational and attitudinal outcomes from inclusive experiences.</a:t>
            </a:r>
          </a:p>
          <a:p>
            <a:r>
              <a:rPr lang="en-US" sz="2000" dirty="0" smtClean="0">
                <a:solidFill>
                  <a:srgbClr val="0070C0"/>
                </a:solidFill>
              </a:rPr>
              <a:t>There is </a:t>
            </a:r>
            <a:r>
              <a:rPr lang="en-US" sz="2000" b="1" dirty="0" smtClean="0">
                <a:solidFill>
                  <a:srgbClr val="0070C0"/>
                </a:solidFill>
              </a:rPr>
              <a:t>no</a:t>
            </a:r>
            <a:r>
              <a:rPr lang="en-US" sz="2000" dirty="0" smtClean="0">
                <a:solidFill>
                  <a:srgbClr val="0070C0"/>
                </a:solidFill>
              </a:rPr>
              <a:t> evidence that children with disabilities are poor candidates for inclusion.</a:t>
            </a:r>
          </a:p>
          <a:p>
            <a:r>
              <a:rPr lang="en-US" sz="2000" dirty="0" smtClean="0">
                <a:solidFill>
                  <a:srgbClr val="00B050"/>
                </a:solidFill>
              </a:rPr>
              <a:t>On measures of how well children maintain skills after some initial teaching, segregated settings have been show to have a poor outcome (i.e. in segregated classrooms the children tend not to use newly learn skills whereas they are much more likely to us these same skills in inclusive settings).</a:t>
            </a:r>
          </a:p>
          <a:p>
            <a:r>
              <a:rPr lang="en-US" sz="2000" dirty="0" smtClean="0">
                <a:solidFill>
                  <a:srgbClr val="FFC000"/>
                </a:solidFill>
              </a:rPr>
              <a:t>Programs in inclusive service delivery tend to be state-of-the-art on a variety of other dimensions such as parent involvement; highly developed scope and sequence, method of instruction; outcome assessments).</a:t>
            </a:r>
            <a:endParaRPr lang="en-US" sz="2000" dirty="0">
              <a:solidFill>
                <a:srgbClr val="FFC000"/>
              </a:solidFill>
            </a:endParaRPr>
          </a:p>
        </p:txBody>
      </p:sp>
      <p:pic>
        <p:nvPicPr>
          <p:cNvPr id="4" name="Picture 3"/>
          <p:cNvPicPr>
            <a:picLocks noChangeAspect="1"/>
          </p:cNvPicPr>
          <p:nvPr/>
        </p:nvPicPr>
        <p:blipFill>
          <a:blip r:embed="rId2"/>
          <a:stretch>
            <a:fillRect/>
          </a:stretch>
        </p:blipFill>
        <p:spPr>
          <a:xfrm>
            <a:off x="5181519" y="4623515"/>
            <a:ext cx="1828959" cy="1828959"/>
          </a:xfrm>
          <a:prstGeom prst="rect">
            <a:avLst/>
          </a:prstGeom>
        </p:spPr>
      </p:pic>
    </p:spTree>
    <p:extLst>
      <p:ext uri="{BB962C8B-B14F-4D97-AF65-F5344CB8AC3E}">
        <p14:creationId xmlns:p14="http://schemas.microsoft.com/office/powerpoint/2010/main" val="153860888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solidFill>
                  <a:schemeClr val="tx1"/>
                </a:solidFill>
              </a:rPr>
              <a:t>Bottom Line Considerations…</a:t>
            </a:r>
            <a:endParaRPr lang="en-US" dirty="0">
              <a:solidFill>
                <a:schemeClr val="tx1"/>
              </a:solidFill>
            </a:endParaRPr>
          </a:p>
        </p:txBody>
      </p:sp>
      <p:sp>
        <p:nvSpPr>
          <p:cNvPr id="3" name="Content Placeholder 2"/>
          <p:cNvSpPr>
            <a:spLocks noGrp="1"/>
          </p:cNvSpPr>
          <p:nvPr>
            <p:ph idx="1"/>
          </p:nvPr>
        </p:nvSpPr>
        <p:spPr>
          <a:xfrm>
            <a:off x="818712" y="2222287"/>
            <a:ext cx="10554574" cy="4162747"/>
          </a:xfrm>
        </p:spPr>
        <p:txBody>
          <a:bodyPr>
            <a:normAutofit/>
          </a:bodyPr>
          <a:lstStyle/>
          <a:p>
            <a:r>
              <a:rPr lang="en-US" altLang="en-US" sz="3200" dirty="0">
                <a:solidFill>
                  <a:srgbClr val="C00000"/>
                </a:solidFill>
              </a:rPr>
              <a:t>High quality inclusive settings are the only environments with data consistently supporting children’s superior learning </a:t>
            </a:r>
            <a:r>
              <a:rPr lang="en-US" altLang="en-US" sz="3200" u="sng" dirty="0">
                <a:solidFill>
                  <a:srgbClr val="C00000"/>
                </a:solidFill>
              </a:rPr>
              <a:t>AND</a:t>
            </a:r>
            <a:r>
              <a:rPr lang="en-US" altLang="en-US" sz="3200" dirty="0">
                <a:solidFill>
                  <a:srgbClr val="C00000"/>
                </a:solidFill>
              </a:rPr>
              <a:t> non-inclusive environments have been shown to negatively impact children’s learning. </a:t>
            </a:r>
          </a:p>
          <a:p>
            <a:r>
              <a:rPr lang="en-US" altLang="en-US" sz="3200" dirty="0">
                <a:solidFill>
                  <a:srgbClr val="7030A0"/>
                </a:solidFill>
              </a:rPr>
              <a:t>Fully inclusive options beat the alternative at a ratio of about 15 to 1.</a:t>
            </a:r>
          </a:p>
          <a:p>
            <a:endParaRPr lang="en-US" dirty="0"/>
          </a:p>
        </p:txBody>
      </p:sp>
      <p:pic>
        <p:nvPicPr>
          <p:cNvPr id="4" name="Picture 3"/>
          <p:cNvPicPr>
            <a:picLocks noChangeAspect="1"/>
          </p:cNvPicPr>
          <p:nvPr/>
        </p:nvPicPr>
        <p:blipFill>
          <a:blip r:embed="rId2"/>
          <a:stretch>
            <a:fillRect/>
          </a:stretch>
        </p:blipFill>
        <p:spPr>
          <a:xfrm>
            <a:off x="365125" y="365125"/>
            <a:ext cx="1463834" cy="1463834"/>
          </a:xfrm>
          <a:prstGeom prst="rect">
            <a:avLst/>
          </a:prstGeom>
        </p:spPr>
      </p:pic>
    </p:spTree>
    <p:extLst>
      <p:ext uri="{BB962C8B-B14F-4D97-AF65-F5344CB8AC3E}">
        <p14:creationId xmlns:p14="http://schemas.microsoft.com/office/powerpoint/2010/main" val="199074621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solidFill>
                  <a:schemeClr val="tx1"/>
                </a:solidFill>
              </a:rPr>
              <a:t>Bottom Line Considerations…</a:t>
            </a:r>
            <a:endParaRPr lang="en-US" dirty="0">
              <a:solidFill>
                <a:schemeClr val="tx1"/>
              </a:solidFill>
            </a:endParaRPr>
          </a:p>
        </p:txBody>
      </p:sp>
      <p:sp>
        <p:nvSpPr>
          <p:cNvPr id="3" name="Content Placeholder 2"/>
          <p:cNvSpPr>
            <a:spLocks noGrp="1"/>
          </p:cNvSpPr>
          <p:nvPr>
            <p:ph idx="1"/>
          </p:nvPr>
        </p:nvSpPr>
        <p:spPr>
          <a:xfrm>
            <a:off x="818712" y="2222287"/>
            <a:ext cx="10554574" cy="4273106"/>
          </a:xfrm>
        </p:spPr>
        <p:txBody>
          <a:bodyPr>
            <a:normAutofit/>
          </a:bodyPr>
          <a:lstStyle/>
          <a:p>
            <a:r>
              <a:rPr lang="en-US" altLang="en-US" sz="3200" dirty="0">
                <a:solidFill>
                  <a:srgbClr val="0070C0"/>
                </a:solidFill>
              </a:rPr>
              <a:t>Fully inclusive options have been shown to work for children across disability groups and levels of severity (children with developmental delays, mild to severe; children with ASD; children with multiple disabilities; children with significant social and emotional needs; children with hearing impairment; children with limited mobility).</a:t>
            </a:r>
          </a:p>
          <a:p>
            <a:endParaRPr lang="en-US" sz="3200" dirty="0">
              <a:solidFill>
                <a:srgbClr val="0070C0"/>
              </a:solidFill>
            </a:endParaRPr>
          </a:p>
        </p:txBody>
      </p:sp>
      <p:pic>
        <p:nvPicPr>
          <p:cNvPr id="4" name="Picture 3"/>
          <p:cNvPicPr>
            <a:picLocks noChangeAspect="1"/>
          </p:cNvPicPr>
          <p:nvPr/>
        </p:nvPicPr>
        <p:blipFill>
          <a:blip r:embed="rId2"/>
          <a:stretch>
            <a:fillRect/>
          </a:stretch>
        </p:blipFill>
        <p:spPr>
          <a:xfrm>
            <a:off x="334851" y="334851"/>
            <a:ext cx="1494108" cy="1494108"/>
          </a:xfrm>
          <a:prstGeom prst="rect">
            <a:avLst/>
          </a:prstGeom>
        </p:spPr>
      </p:pic>
    </p:spTree>
    <p:extLst>
      <p:ext uri="{BB962C8B-B14F-4D97-AF65-F5344CB8AC3E}">
        <p14:creationId xmlns:p14="http://schemas.microsoft.com/office/powerpoint/2010/main" val="423464519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solidFill>
                  <a:schemeClr val="tx1"/>
                </a:solidFill>
              </a:rPr>
              <a:t>Bottom Line Considerations…</a:t>
            </a:r>
            <a:endParaRPr lang="en-US" dirty="0">
              <a:solidFill>
                <a:schemeClr val="tx1"/>
              </a:solidFill>
            </a:endParaRPr>
          </a:p>
        </p:txBody>
      </p:sp>
      <p:sp>
        <p:nvSpPr>
          <p:cNvPr id="3" name="Content Placeholder 2"/>
          <p:cNvSpPr>
            <a:spLocks noGrp="1"/>
          </p:cNvSpPr>
          <p:nvPr>
            <p:ph idx="1"/>
          </p:nvPr>
        </p:nvSpPr>
        <p:spPr/>
        <p:txBody>
          <a:bodyPr/>
          <a:lstStyle/>
          <a:p>
            <a:r>
              <a:rPr lang="en-US" altLang="en-US" sz="3200" dirty="0">
                <a:solidFill>
                  <a:srgbClr val="00B050"/>
                </a:solidFill>
              </a:rPr>
              <a:t>Fully inclusive options tend to be of higher quality in general</a:t>
            </a:r>
          </a:p>
          <a:p>
            <a:r>
              <a:rPr lang="en-US" altLang="en-US" sz="3200" dirty="0">
                <a:solidFill>
                  <a:srgbClr val="FFC000"/>
                </a:solidFill>
              </a:rPr>
              <a:t>Greatest magnitude of effect is </a:t>
            </a:r>
            <a:r>
              <a:rPr lang="en-US" altLang="en-US" sz="3200" b="1" dirty="0">
                <a:solidFill>
                  <a:srgbClr val="FFC000"/>
                </a:solidFill>
              </a:rPr>
              <a:t>social</a:t>
            </a:r>
            <a:r>
              <a:rPr lang="en-US" altLang="en-US" sz="3200" dirty="0">
                <a:solidFill>
                  <a:srgbClr val="FFC000"/>
                </a:solidFill>
              </a:rPr>
              <a:t> (but also significant differences in </a:t>
            </a:r>
            <a:r>
              <a:rPr lang="en-US" altLang="en-US" sz="3200" b="1" dirty="0">
                <a:solidFill>
                  <a:srgbClr val="FFC000"/>
                </a:solidFill>
              </a:rPr>
              <a:t>communicative</a:t>
            </a:r>
            <a:r>
              <a:rPr lang="en-US" altLang="en-US" sz="3200" dirty="0">
                <a:solidFill>
                  <a:srgbClr val="FFC000"/>
                </a:solidFill>
              </a:rPr>
              <a:t> and cognitive skills)</a:t>
            </a:r>
          </a:p>
          <a:p>
            <a:endParaRPr lang="en-US" dirty="0">
              <a:solidFill>
                <a:srgbClr val="FFC000"/>
              </a:solidFill>
            </a:endParaRPr>
          </a:p>
        </p:txBody>
      </p:sp>
      <p:pic>
        <p:nvPicPr>
          <p:cNvPr id="4" name="Picture 3"/>
          <p:cNvPicPr>
            <a:picLocks noChangeAspect="1"/>
          </p:cNvPicPr>
          <p:nvPr/>
        </p:nvPicPr>
        <p:blipFill>
          <a:blip r:embed="rId2"/>
          <a:stretch>
            <a:fillRect/>
          </a:stretch>
        </p:blipFill>
        <p:spPr>
          <a:xfrm>
            <a:off x="399245" y="399245"/>
            <a:ext cx="1429714" cy="1429714"/>
          </a:xfrm>
          <a:prstGeom prst="rect">
            <a:avLst/>
          </a:prstGeom>
        </p:spPr>
      </p:pic>
    </p:spTree>
    <p:extLst>
      <p:ext uri="{BB962C8B-B14F-4D97-AF65-F5344CB8AC3E}">
        <p14:creationId xmlns:p14="http://schemas.microsoft.com/office/powerpoint/2010/main" val="166256955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908" y="300730"/>
            <a:ext cx="10515600" cy="1325563"/>
          </a:xfrm>
        </p:spPr>
        <p:txBody>
          <a:bodyPr/>
          <a:lstStyle/>
          <a:p>
            <a:pPr algn="ctr"/>
            <a:r>
              <a:rPr lang="en-US" altLang="en-US" dirty="0">
                <a:solidFill>
                  <a:schemeClr val="tx1"/>
                </a:solidFill>
              </a:rPr>
              <a:t>What Having A Friend In Preschool </a:t>
            </a:r>
            <a:br>
              <a:rPr lang="en-US" altLang="en-US" dirty="0">
                <a:solidFill>
                  <a:schemeClr val="tx1"/>
                </a:solidFill>
              </a:rPr>
            </a:br>
            <a:r>
              <a:rPr lang="en-US" altLang="en-US" dirty="0">
                <a:solidFill>
                  <a:schemeClr val="tx1"/>
                </a:solidFill>
              </a:rPr>
              <a:t>Means For Later In Life Success</a:t>
            </a:r>
            <a:endParaRPr lang="en-US" dirty="0">
              <a:solidFill>
                <a:schemeClr val="tx1"/>
              </a:solidFill>
            </a:endParaRPr>
          </a:p>
        </p:txBody>
      </p:sp>
      <p:sp>
        <p:nvSpPr>
          <p:cNvPr id="3" name="Content Placeholder 2"/>
          <p:cNvSpPr>
            <a:spLocks noGrp="1"/>
          </p:cNvSpPr>
          <p:nvPr>
            <p:ph idx="1"/>
          </p:nvPr>
        </p:nvSpPr>
        <p:spPr>
          <a:xfrm>
            <a:off x="2016447" y="3310838"/>
            <a:ext cx="10554574" cy="4272455"/>
          </a:xfrm>
        </p:spPr>
        <p:txBody>
          <a:bodyPr>
            <a:normAutofit/>
          </a:bodyPr>
          <a:lstStyle/>
          <a:p>
            <a:pPr marL="274320" indent="-274320">
              <a:spcAft>
                <a:spcPts val="0"/>
              </a:spcAft>
              <a:buFont typeface="Wingdings 2"/>
              <a:buChar char=""/>
              <a:defRPr/>
            </a:pPr>
            <a:r>
              <a:rPr lang="en-US" sz="3200" dirty="0">
                <a:solidFill>
                  <a:srgbClr val="C00000"/>
                </a:solidFill>
              </a:rPr>
              <a:t>Better academic skills</a:t>
            </a:r>
          </a:p>
          <a:p>
            <a:pPr marL="274320" indent="-274320">
              <a:spcAft>
                <a:spcPts val="0"/>
              </a:spcAft>
              <a:buFont typeface="Wingdings 2"/>
              <a:buChar char=""/>
              <a:defRPr/>
            </a:pPr>
            <a:r>
              <a:rPr lang="en-US" sz="3200" dirty="0">
                <a:solidFill>
                  <a:srgbClr val="7030A0"/>
                </a:solidFill>
              </a:rPr>
              <a:t>Higher high school graduation rates</a:t>
            </a:r>
          </a:p>
          <a:p>
            <a:pPr marL="274320" indent="-274320">
              <a:spcAft>
                <a:spcPts val="0"/>
              </a:spcAft>
              <a:buFont typeface="Wingdings 2"/>
              <a:buChar char=""/>
              <a:defRPr/>
            </a:pPr>
            <a:r>
              <a:rPr lang="en-US" sz="3200" dirty="0">
                <a:solidFill>
                  <a:srgbClr val="0070C0"/>
                </a:solidFill>
              </a:rPr>
              <a:t>Fewer special education services</a:t>
            </a:r>
          </a:p>
          <a:p>
            <a:pPr marL="274320" indent="-274320">
              <a:spcAft>
                <a:spcPts val="0"/>
              </a:spcAft>
              <a:buFont typeface="Wingdings 2"/>
              <a:buChar char=""/>
              <a:defRPr/>
            </a:pPr>
            <a:r>
              <a:rPr lang="en-US" sz="3200" dirty="0">
                <a:solidFill>
                  <a:srgbClr val="00B050"/>
                </a:solidFill>
              </a:rPr>
              <a:t>Better adult employment status</a:t>
            </a:r>
          </a:p>
          <a:p>
            <a:pPr marL="274320" indent="-274320">
              <a:spcAft>
                <a:spcPts val="0"/>
              </a:spcAft>
              <a:buFont typeface="Wingdings 2"/>
              <a:buChar char=""/>
              <a:defRPr/>
            </a:pPr>
            <a:r>
              <a:rPr lang="en-US" sz="3200" dirty="0">
                <a:solidFill>
                  <a:srgbClr val="FFC000"/>
                </a:solidFill>
              </a:rPr>
              <a:t>Greater chance of independent living</a:t>
            </a:r>
          </a:p>
          <a:p>
            <a:pPr marL="274320" indent="-274320">
              <a:spcAft>
                <a:spcPts val="0"/>
              </a:spcAft>
              <a:buFont typeface="Wingdings 2"/>
              <a:buChar char=""/>
              <a:defRPr/>
            </a:pPr>
            <a:r>
              <a:rPr lang="en-US" sz="3200" dirty="0">
                <a:solidFill>
                  <a:srgbClr val="C00000"/>
                </a:solidFill>
              </a:rPr>
              <a:t>Better adult mental health</a:t>
            </a:r>
          </a:p>
          <a:p>
            <a:pPr marL="274320" indent="-274320">
              <a:spcAft>
                <a:spcPts val="0"/>
              </a:spcAft>
              <a:buFont typeface="Wingdings 2"/>
              <a:buChar char=""/>
              <a:defRPr/>
            </a:pPr>
            <a:r>
              <a:rPr lang="en-US" sz="3200" dirty="0"/>
              <a:t>Less drug/alcohol use in teen years</a:t>
            </a:r>
          </a:p>
          <a:p>
            <a:pPr marL="0" indent="0">
              <a:spcAft>
                <a:spcPts val="0"/>
              </a:spcAft>
              <a:buNone/>
              <a:defRPr/>
            </a:pPr>
            <a:endParaRPr lang="en-US" sz="2400" dirty="0"/>
          </a:p>
          <a:p>
            <a:endParaRPr lang="en-US" sz="2400" dirty="0"/>
          </a:p>
        </p:txBody>
      </p:sp>
      <p:pic>
        <p:nvPicPr>
          <p:cNvPr id="4" name="Picture 3"/>
          <p:cNvPicPr>
            <a:picLocks noChangeAspect="1"/>
          </p:cNvPicPr>
          <p:nvPr/>
        </p:nvPicPr>
        <p:blipFill>
          <a:blip r:embed="rId2"/>
          <a:stretch>
            <a:fillRect/>
          </a:stretch>
        </p:blipFill>
        <p:spPr>
          <a:xfrm>
            <a:off x="8371268" y="2396359"/>
            <a:ext cx="1828959" cy="1828959"/>
          </a:xfrm>
          <a:prstGeom prst="rect">
            <a:avLst/>
          </a:prstGeom>
        </p:spPr>
      </p:pic>
    </p:spTree>
    <p:extLst>
      <p:ext uri="{BB962C8B-B14F-4D97-AF65-F5344CB8AC3E}">
        <p14:creationId xmlns:p14="http://schemas.microsoft.com/office/powerpoint/2010/main" val="676727212"/>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517" y="321063"/>
            <a:ext cx="10571998" cy="970450"/>
          </a:xfrm>
        </p:spPr>
        <p:txBody>
          <a:bodyPr>
            <a:normAutofit fontScale="90000"/>
          </a:bodyPr>
          <a:lstStyle/>
          <a:p>
            <a:pPr algn="ctr"/>
            <a:r>
              <a:rPr lang="en-US" altLang="en-US" dirty="0">
                <a:solidFill>
                  <a:srgbClr val="9D2512"/>
                </a:solidFill>
              </a:rPr>
              <a:t/>
            </a:r>
            <a:br>
              <a:rPr lang="en-US" altLang="en-US" dirty="0">
                <a:solidFill>
                  <a:srgbClr val="9D2512"/>
                </a:solidFill>
              </a:rPr>
            </a:br>
            <a:r>
              <a:rPr lang="en-US" altLang="en-US" dirty="0">
                <a:solidFill>
                  <a:schemeClr val="tx1"/>
                </a:solidFill>
              </a:rPr>
              <a:t>Here is what friends do for each other</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altLang="en-US" sz="3200" dirty="0">
                <a:solidFill>
                  <a:srgbClr val="7030A0"/>
                </a:solidFill>
              </a:rPr>
              <a:t>Always involve and include their friend</a:t>
            </a:r>
          </a:p>
          <a:p>
            <a:r>
              <a:rPr lang="en-US" altLang="en-US" sz="3200" dirty="0">
                <a:solidFill>
                  <a:srgbClr val="0070C0"/>
                </a:solidFill>
              </a:rPr>
              <a:t>Look out for their friend’s best interest</a:t>
            </a:r>
          </a:p>
          <a:p>
            <a:r>
              <a:rPr lang="en-US" altLang="en-US" sz="3200" dirty="0">
                <a:solidFill>
                  <a:srgbClr val="00B050"/>
                </a:solidFill>
              </a:rPr>
              <a:t>Encourage exploration/learning new things</a:t>
            </a:r>
          </a:p>
          <a:p>
            <a:endParaRPr lang="en-US" sz="3200" dirty="0"/>
          </a:p>
        </p:txBody>
      </p:sp>
      <p:pic>
        <p:nvPicPr>
          <p:cNvPr id="4" name="Picture 3"/>
          <p:cNvPicPr>
            <a:picLocks noChangeAspect="1"/>
          </p:cNvPicPr>
          <p:nvPr/>
        </p:nvPicPr>
        <p:blipFill>
          <a:blip r:embed="rId2"/>
          <a:stretch>
            <a:fillRect/>
          </a:stretch>
        </p:blipFill>
        <p:spPr>
          <a:xfrm>
            <a:off x="4752304" y="4348004"/>
            <a:ext cx="1828959" cy="1828959"/>
          </a:xfrm>
          <a:prstGeom prst="rect">
            <a:avLst/>
          </a:prstGeom>
        </p:spPr>
      </p:pic>
    </p:spTree>
    <p:extLst>
      <p:ext uri="{BB962C8B-B14F-4D97-AF65-F5344CB8AC3E}">
        <p14:creationId xmlns:p14="http://schemas.microsoft.com/office/powerpoint/2010/main" val="146160006"/>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1629</Words>
  <Application>Microsoft Office PowerPoint</Application>
  <PresentationFormat>Widescreen</PresentationFormat>
  <Paragraphs>134</Paragraphs>
  <Slides>26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 2</vt:lpstr>
      <vt:lpstr>Office Theme</vt:lpstr>
      <vt:lpstr>Inclusion for Preschool Children: What We Know and What We Should Be Doing</vt:lpstr>
      <vt:lpstr>PowerPoint Presentation</vt:lpstr>
      <vt:lpstr>What We Know</vt:lpstr>
      <vt:lpstr>What We Know</vt:lpstr>
      <vt:lpstr>Bottom Line Considerations…</vt:lpstr>
      <vt:lpstr>Bottom Line Considerations…</vt:lpstr>
      <vt:lpstr>Bottom Line Considerations…</vt:lpstr>
      <vt:lpstr>What Having A Friend In Preschool  Means For Later In Life Success</vt:lpstr>
      <vt:lpstr> Here is what friends do for each other</vt:lpstr>
      <vt:lpstr>And What About Typically Developing Children?</vt:lpstr>
      <vt:lpstr>What We Should Be Doing</vt:lpstr>
      <vt:lpstr>Full Utilization of Peer Influence</vt:lpstr>
      <vt:lpstr>Hundreds of Learning Opportunities Embedded Across the Day</vt:lpstr>
      <vt:lpstr>Basis for Effective Communication  and Social Intervention</vt:lpstr>
      <vt:lpstr>Intense World Hypothesis</vt:lpstr>
      <vt:lpstr>Intense World Hypothesis</vt:lpstr>
      <vt:lpstr>Parent Training</vt:lpstr>
      <vt:lpstr>PowerPoint Presentation</vt:lpstr>
      <vt:lpstr>Essential Features of Language Development</vt:lpstr>
      <vt:lpstr>Capacity for Spoken Language</vt:lpstr>
      <vt:lpstr>PowerPoint Presentation</vt:lpstr>
      <vt:lpstr>Choice of Treatment</vt:lpstr>
      <vt:lpstr>PowerPoint Presentation</vt:lpstr>
      <vt:lpstr>Should all nonverbal children with autism immediately have AAC taught to them?</vt:lpstr>
      <vt:lpstr>PowerPoint Presentation</vt:lpstr>
      <vt:lpstr>PowerPoint Presentation</vt:lpstr>
    </vt:vector>
  </TitlesOfParts>
  <Company>Indiana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Inclusion for Preschool Children: What We Know and What We Should Be Doing</dc:title>
  <dc:creator>Lofland, Kristie</dc:creator>
  <cp:lastModifiedBy>Lofland, Kristie</cp:lastModifiedBy>
  <cp:revision>8</cp:revision>
  <dcterms:created xsi:type="dcterms:W3CDTF">2017-06-02T19:19:26Z</dcterms:created>
  <dcterms:modified xsi:type="dcterms:W3CDTF">2017-06-12T12:17:29Z</dcterms:modified>
</cp:coreProperties>
</file>