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9"/>
  </p:notesMasterIdLst>
  <p:handoutMasterIdLst>
    <p:handoutMasterId r:id="rId20"/>
  </p:handoutMasterIdLst>
  <p:sldIdLst>
    <p:sldId id="314" r:id="rId5"/>
    <p:sldId id="327" r:id="rId6"/>
    <p:sldId id="332" r:id="rId7"/>
    <p:sldId id="328" r:id="rId8"/>
    <p:sldId id="333" r:id="rId9"/>
    <p:sldId id="334" r:id="rId10"/>
    <p:sldId id="335" r:id="rId11"/>
    <p:sldId id="336" r:id="rId12"/>
    <p:sldId id="337" r:id="rId13"/>
    <p:sldId id="338" r:id="rId14"/>
    <p:sldId id="339" r:id="rId15"/>
    <p:sldId id="340" r:id="rId16"/>
    <p:sldId id="341" r:id="rId17"/>
    <p:sldId id="329" r:id="rId18"/>
  </p:sldIdLst>
  <p:sldSz cx="9144000" cy="6858000" type="screen4x3"/>
  <p:notesSz cx="6985000" cy="9271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7">
          <p15:clr>
            <a:srgbClr val="A4A3A4"/>
          </p15:clr>
        </p15:guide>
        <p15:guide id="2" pos="395">
          <p15:clr>
            <a:srgbClr val="A4A3A4"/>
          </p15:clr>
        </p15:guide>
      </p15:sldGuideLst>
    </p:ext>
    <p:ext uri="{2D200454-40CA-4A62-9FC3-DE9A4176ACB9}">
      <p15:notesGuideLst xmlns:p15="http://schemas.microsoft.com/office/powerpoint/2012/main">
        <p15:guide id="1" orient="horz" pos="2920"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969696"/>
    <a:srgbClr val="9E9A95"/>
    <a:srgbClr val="382E25"/>
    <a:srgbClr val="C17945"/>
    <a:srgbClr val="31526A"/>
    <a:srgbClr val="690304"/>
    <a:srgbClr val="252626"/>
    <a:srgbClr val="A6A6A6"/>
    <a:srgbClr val="C6BF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1" autoAdjust="0"/>
    <p:restoredTop sz="94637" autoAdjust="0"/>
  </p:normalViewPr>
  <p:slideViewPr>
    <p:cSldViewPr snapToGrid="0" snapToObjects="1">
      <p:cViewPr varScale="1">
        <p:scale>
          <a:sx n="83" d="100"/>
          <a:sy n="83" d="100"/>
        </p:scale>
        <p:origin x="1315" y="67"/>
      </p:cViewPr>
      <p:guideLst>
        <p:guide orient="horz" pos="4247"/>
        <p:guide pos="3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132" d="100"/>
          <a:sy n="132" d="100"/>
        </p:scale>
        <p:origin x="-5920" y="-120"/>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3550"/>
          </a:xfrm>
          <a:prstGeom prst="rect">
            <a:avLst/>
          </a:prstGeom>
        </p:spPr>
        <p:txBody>
          <a:bodyPr vert="horz" lIns="92885" tIns="46442" rIns="92885" bIns="46442" rtlCol="0"/>
          <a:lstStyle>
            <a:lvl1pPr algn="r">
              <a:defRPr sz="1200"/>
            </a:lvl1pPr>
          </a:lstStyle>
          <a:p>
            <a:fld id="{C87859BD-4604-2843-976C-9F2DEE3C79DB}" type="datetimeFigureOut">
              <a:rPr lang="en-US" smtClean="0"/>
              <a:t>9/22/2017</a:t>
            </a:fld>
            <a:endParaRPr lang="en-US"/>
          </a:p>
        </p:txBody>
      </p:sp>
      <p:sp>
        <p:nvSpPr>
          <p:cNvPr id="4" name="Footer Placeholder 3"/>
          <p:cNvSpPr>
            <a:spLocks noGrp="1"/>
          </p:cNvSpPr>
          <p:nvPr>
            <p:ph type="ftr" sz="quarter" idx="2"/>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3550"/>
          </a:xfrm>
          <a:prstGeom prst="rect">
            <a:avLst/>
          </a:prstGeom>
        </p:spPr>
        <p:txBody>
          <a:bodyPr vert="horz" lIns="92885" tIns="46442" rIns="92885" bIns="46442" rtlCol="0" anchor="b"/>
          <a:lstStyle>
            <a:lvl1pPr algn="r">
              <a:defRPr sz="1200"/>
            </a:lvl1pPr>
          </a:lstStyle>
          <a:p>
            <a:fld id="{CEB64456-6A4C-DF40-836A-7ED7CB7228F1}" type="slidenum">
              <a:rPr lang="en-US" smtClean="0"/>
              <a:t>‹#›</a:t>
            </a:fld>
            <a:endParaRPr lang="en-US"/>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fld id="{DE108F45-8DB7-E449-85E4-EC04F96DF3AA}" type="datetimeFigureOut">
              <a:rPr lang="en-US" smtClean="0"/>
              <a:t>9/22/2017</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fld id="{9706D261-4ACC-5E49-97C5-9D8FD2D9A3AF}" type="slidenum">
              <a:rPr lang="en-US" smtClean="0"/>
              <a:t>‹#›</a:t>
            </a:fld>
            <a:endParaRPr lang="en-US"/>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The</a:t>
            </a:r>
            <a:r>
              <a:rPr lang="en-US" sz="1200" b="0" baseline="0" dirty="0"/>
              <a:t> SHAPE System was developed by the National Center for School Mental Health at the University of Maryland School of Medicine with funding from the U.S. Department of Health and Human Services, Health Resources and Services Administration, Maternal and Child Health Bureau</a:t>
            </a:r>
            <a:endParaRPr lang="en-US" b="0" dirty="0"/>
          </a:p>
        </p:txBody>
      </p:sp>
      <p:sp>
        <p:nvSpPr>
          <p:cNvPr id="4" name="Slide Number Placeholder 3"/>
          <p:cNvSpPr>
            <a:spLocks noGrp="1"/>
          </p:cNvSpPr>
          <p:nvPr>
            <p:ph type="sldNum" sz="quarter" idx="10"/>
          </p:nvPr>
        </p:nvSpPr>
        <p:spPr/>
        <p:txBody>
          <a:bodyPr/>
          <a:lstStyle/>
          <a:p>
            <a:fld id="{88AAEC30-BCC3-4AAC-9493-7E92D58F599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392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AEC30-BCC3-4AAC-9493-7E92D58F599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279461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participating with The</a:t>
            </a:r>
            <a:r>
              <a:rPr lang="en-US" baseline="0" dirty="0"/>
              <a:t> SHAPE System your school and district will </a:t>
            </a:r>
            <a:r>
              <a:rPr lang="en-US" sz="1200" dirty="0"/>
              <a:t>achieve SHAPE Recognition to increase opportunities for federal, state and local grant funding. Our state is strongly encouraging schools and districts to use</a:t>
            </a:r>
            <a:r>
              <a:rPr lang="en-US" sz="1200" baseline="0" dirty="0"/>
              <a:t> the SHAPE system and achieve Silver Star Status. </a:t>
            </a:r>
            <a:endParaRPr lang="en-US" sz="1200" dirty="0"/>
          </a:p>
        </p:txBody>
      </p:sp>
      <p:sp>
        <p:nvSpPr>
          <p:cNvPr id="4" name="Slide Number Placeholder 3"/>
          <p:cNvSpPr>
            <a:spLocks noGrp="1"/>
          </p:cNvSpPr>
          <p:nvPr>
            <p:ph type="sldNum" sz="quarter" idx="10"/>
          </p:nvPr>
        </p:nvSpPr>
        <p:spPr/>
        <p:txBody>
          <a:bodyPr/>
          <a:lstStyle/>
          <a:p>
            <a:fld id="{88AAEC30-BCC3-4AAC-9493-7E92D58F599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43806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some more specific benefits of SHAPE for a school </a:t>
            </a:r>
            <a:r>
              <a:rPr lang="en-US" baseline="0" dirty="0" smtClean="0"/>
              <a:t>district.  SHAPE is NOT an add-on but is meant to be used to incorporate students’ social, emotional, mental health into existing school quality improvement plans and frameworks (MTSS, PBIS, </a:t>
            </a:r>
            <a:r>
              <a:rPr lang="en-US" baseline="0" dirty="0" err="1" smtClean="0"/>
              <a:t>etc</a:t>
            </a:r>
            <a:r>
              <a:rPr lang="en-US" baseline="0" dirty="0" smtClean="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E9210-15D9-43E4-8EB8-A4F4DEC73C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1257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E9210-15D9-43E4-8EB8-A4F4DEC73C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6601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CoIIN</a:t>
            </a:r>
            <a:r>
              <a:rPr lang="en-US" dirty="0" smtClean="0"/>
              <a:t>:</a:t>
            </a:r>
            <a:r>
              <a:rPr lang="en-US" baseline="0" dirty="0" smtClean="0"/>
              <a:t> </a:t>
            </a:r>
            <a:r>
              <a:rPr lang="en-US" baseline="0" smtClean="0"/>
              <a:t>Collaborative Improvement </a:t>
            </a:r>
            <a:r>
              <a:rPr lang="en-US" baseline="0" dirty="0" smtClean="0"/>
              <a:t>and Innovation Network</a:t>
            </a:r>
            <a:endParaRPr lang="en-US" dirty="0"/>
          </a:p>
        </p:txBody>
      </p:sp>
      <p:sp>
        <p:nvSpPr>
          <p:cNvPr id="4" name="Slide Number Placeholder 3"/>
          <p:cNvSpPr>
            <a:spLocks noGrp="1"/>
          </p:cNvSpPr>
          <p:nvPr>
            <p:ph type="sldNum" sz="quarter" idx="10"/>
          </p:nvPr>
        </p:nvSpPr>
        <p:spPr/>
        <p:txBody>
          <a:bodyPr/>
          <a:lstStyle/>
          <a:p>
            <a:fld id="{07B93F83-43C6-4C66-846F-BA349FF5E165}" type="slidenum">
              <a:rPr lang="en-US" smtClean="0"/>
              <a:pPr/>
              <a:t>12</a:t>
            </a:fld>
            <a:endParaRPr lang="en-US"/>
          </a:p>
        </p:txBody>
      </p:sp>
    </p:spTree>
    <p:extLst>
      <p:ext uri="{BB962C8B-B14F-4D97-AF65-F5344CB8AC3E}">
        <p14:creationId xmlns:p14="http://schemas.microsoft.com/office/powerpoint/2010/main" val="3310855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contact the Center for School Mental Health or our state leadership for any questions about SHAPE!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E9210-15D9-43E4-8EB8-A4F4DEC73C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0217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02904" y="3688697"/>
            <a:ext cx="7942596" cy="1485992"/>
          </a:xfrm>
        </p:spPr>
        <p:txBody>
          <a:bodyPr anchor="ctr">
            <a:normAutofit/>
          </a:bodyPr>
          <a:lstStyle>
            <a:lvl1pPr>
              <a:lnSpc>
                <a:spcPct val="90000"/>
              </a:lnSpc>
              <a:defRPr sz="4400" b="1" i="0" spc="0" baseline="0">
                <a:solidFill>
                  <a:srgbClr val="990000"/>
                </a:solidFill>
                <a:latin typeface="Arial"/>
                <a:cs typeface="Arial"/>
              </a:defRPr>
            </a:lvl1pPr>
          </a:lstStyle>
          <a:p>
            <a:r>
              <a:rPr lang="en-US" dirty="0" smtClean="0"/>
              <a:t>Unnecessarily extra long title of presentation</a:t>
            </a:r>
            <a:endParaRPr lang="en-US" dirty="0"/>
          </a:p>
        </p:txBody>
      </p:sp>
      <p:sp>
        <p:nvSpPr>
          <p:cNvPr id="11" name="Text Placeholder 19"/>
          <p:cNvSpPr>
            <a:spLocks noGrp="1"/>
          </p:cNvSpPr>
          <p:nvPr userDrawn="1">
            <p:ph type="body" sz="quarter" idx="10" hasCustomPrompt="1"/>
          </p:nvPr>
        </p:nvSpPr>
        <p:spPr>
          <a:xfrm>
            <a:off x="530694" y="6279762"/>
            <a:ext cx="7734222" cy="370205"/>
          </a:xfrm>
        </p:spPr>
        <p:txBody>
          <a:bodyPr anchor="ctr">
            <a:noAutofit/>
          </a:bodyPr>
          <a:lstStyle>
            <a:lvl1pPr marL="0" indent="0">
              <a:buNone/>
              <a:defRPr sz="1100" b="1" spc="80" baseline="0">
                <a:solidFill>
                  <a:srgbClr val="A6A6A6"/>
                </a:solidFill>
                <a:latin typeface="Arial"/>
                <a:cs typeface="Arial"/>
              </a:defRPr>
            </a:lvl1pPr>
          </a:lstStyle>
          <a:p>
            <a:pPr lvl="0"/>
            <a:r>
              <a:rPr lang="en-US" dirty="0" smtClean="0"/>
              <a:t>INDIANA RESOURCE CENTER FOR AUTISM</a:t>
            </a:r>
            <a:endParaRPr lang="en-US" dirty="0"/>
          </a:p>
        </p:txBody>
      </p:sp>
      <p:sp>
        <p:nvSpPr>
          <p:cNvPr id="9" name="Text Placeholder 19"/>
          <p:cNvSpPr>
            <a:spLocks noGrp="1"/>
          </p:cNvSpPr>
          <p:nvPr>
            <p:ph type="body" sz="quarter" idx="11" hasCustomPrompt="1"/>
          </p:nvPr>
        </p:nvSpPr>
        <p:spPr>
          <a:xfrm>
            <a:off x="530694" y="3301283"/>
            <a:ext cx="7914806" cy="336549"/>
          </a:xfrm>
        </p:spPr>
        <p:txBody>
          <a:bodyPr anchor="ctr">
            <a:noAutofit/>
          </a:bodyPr>
          <a:lstStyle>
            <a:lvl1pPr marL="0" indent="0">
              <a:buNone/>
              <a:defRPr sz="1800" b="0" spc="0" baseline="0">
                <a:solidFill>
                  <a:srgbClr val="A6A6A6"/>
                </a:solidFill>
                <a:latin typeface="Arial"/>
                <a:cs typeface="Arial"/>
              </a:defRPr>
            </a:lvl1pPr>
          </a:lstStyle>
          <a:p>
            <a:pPr lvl="0"/>
            <a:r>
              <a:rPr lang="en-US" dirty="0" smtClean="0"/>
              <a:t>SUBHEAD OR NAME OF SCHOOL, DEPARTMENT, OR UNIT</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523" y="476939"/>
            <a:ext cx="2842549" cy="1719271"/>
          </a:xfrm>
          <a:prstGeom prst="rect">
            <a:avLst/>
          </a:prstGeom>
        </p:spPr>
      </p:pic>
    </p:spTree>
    <p:extLst>
      <p:ext uri="{BB962C8B-B14F-4D97-AF65-F5344CB8AC3E}">
        <p14:creationId xmlns:p14="http://schemas.microsoft.com/office/powerpoint/2010/main" val="12566538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64E564-9357-490B-8661-2773027E15B2}" type="datetimeFigureOut">
              <a:rPr lang="en-US" smtClean="0">
                <a:solidFill>
                  <a:prstClr val="black">
                    <a:tint val="75000"/>
                  </a:prstClr>
                </a:solidFill>
              </a:rPr>
              <a:pPr/>
              <a:t>9/22/2017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EF6A2C-A6CC-4658-8D68-7E3DC86EAE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32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C1AFC9-61D9-409F-B9FC-D83965C0E73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13205F-2D46-4225-9549-C8A81319574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7668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3180626"/>
            <a:ext cx="6802482" cy="494412"/>
          </a:xfrm>
        </p:spPr>
        <p:txBody>
          <a:bodyPr anchor="ctr">
            <a:noAutofit/>
          </a:bodyPr>
          <a:lstStyle>
            <a:lvl1pPr>
              <a:defRPr sz="4400" b="1" i="0" spc="0" baseline="0">
                <a:solidFill>
                  <a:srgbClr val="FFFFFF"/>
                </a:solidFill>
                <a:latin typeface="Arial"/>
                <a:cs typeface="Arial"/>
              </a:defRPr>
            </a:lvl1pPr>
          </a:lstStyle>
          <a:p>
            <a:r>
              <a:rPr lang="en-US" dirty="0" smtClean="0"/>
              <a:t>Section Heading</a:t>
            </a:r>
            <a:endParaRPr lang="en-US" dirty="0"/>
          </a:p>
        </p:txBody>
      </p:sp>
      <p:sp>
        <p:nvSpPr>
          <p:cNvPr id="20" name="Text Placeholder 19"/>
          <p:cNvSpPr>
            <a:spLocks noGrp="1"/>
          </p:cNvSpPr>
          <p:nvPr>
            <p:ph type="body" sz="quarter" idx="10" hasCustomPrompt="1"/>
          </p:nvPr>
        </p:nvSpPr>
        <p:spPr>
          <a:xfrm>
            <a:off x="526131" y="2710382"/>
            <a:ext cx="3700462" cy="336549"/>
          </a:xfrm>
        </p:spPr>
        <p:txBody>
          <a:bodyPr anchor="ctr">
            <a:noAutofit/>
          </a:bodyPr>
          <a:lstStyle>
            <a:lvl1pPr marL="0" indent="0">
              <a:buNone/>
              <a:defRPr sz="1600" b="1" i="0" spc="50" baseline="0">
                <a:solidFill>
                  <a:srgbClr val="A6A6A6"/>
                </a:solidFill>
                <a:latin typeface="Arial"/>
                <a:cs typeface="Arial"/>
              </a:defRPr>
            </a:lvl1pPr>
          </a:lstStyle>
          <a:p>
            <a:pPr lvl="0"/>
            <a:r>
              <a:rPr lang="en-US" dirty="0" smtClean="0"/>
              <a:t>SECTION NUMBER OR SUBTITLE</a:t>
            </a:r>
            <a:endParaRPr lang="en-US" dirty="0"/>
          </a:p>
        </p:txBody>
      </p:sp>
      <p:sp>
        <p:nvSpPr>
          <p:cNvPr id="4" name="Rectangle 3"/>
          <p:cNvSpPr/>
          <p:nvPr userDrawn="1"/>
        </p:nvSpPr>
        <p:spPr>
          <a:xfrm>
            <a:off x="0" y="2602322"/>
            <a:ext cx="148614" cy="119924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5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0027" y="1012095"/>
            <a:ext cx="8004391" cy="638906"/>
          </a:xfrm>
        </p:spPr>
        <p:txBody>
          <a:bodyPr>
            <a:normAutofit/>
          </a:bodyPr>
          <a:lstStyle>
            <a:lvl1pPr>
              <a:defRPr sz="3200" b="1" i="0" cap="none" spc="0">
                <a:solidFill>
                  <a:srgbClr val="404041"/>
                </a:solidFill>
                <a:latin typeface="Arial"/>
                <a:cs typeface="Arial"/>
              </a:defRPr>
            </a:lvl1pPr>
          </a:lstStyle>
          <a:p>
            <a:r>
              <a:rPr lang="en-US" dirty="0" smtClean="0"/>
              <a:t>Click to edit master title style</a:t>
            </a:r>
            <a:endParaRPr lang="en-US" dirty="0"/>
          </a:p>
        </p:txBody>
      </p:sp>
      <p:sp>
        <p:nvSpPr>
          <p:cNvPr id="5" name="Rectangle 4"/>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Arial"/>
                <a:cs typeface="Arial"/>
              </a:defRPr>
            </a:lvl1pPr>
          </a:lstStyle>
          <a:p>
            <a:pPr lvl="0"/>
            <a:r>
              <a:rPr lang="en-US" dirty="0" smtClean="0"/>
              <a:t>SECTION TITLE OR SUBTITLE</a:t>
            </a:r>
            <a:endParaRPr lang="en-US" dirty="0"/>
          </a:p>
        </p:txBody>
      </p:sp>
      <p:sp>
        <p:nvSpPr>
          <p:cNvPr id="4" name="TextBox 3"/>
          <p:cNvSpPr txBox="1"/>
          <p:nvPr userDrawn="1"/>
        </p:nvSpPr>
        <p:spPr>
          <a:xfrm>
            <a:off x="3556000" y="4721412"/>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smtClean="0"/>
              <a:t>Click to edit master subtitle style</a:t>
            </a:r>
            <a:endParaRPr lang="en-US" dirty="0"/>
          </a:p>
        </p:txBody>
      </p:sp>
      <p:grpSp>
        <p:nvGrpSpPr>
          <p:cNvPr id="23" name="Group 22"/>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RESOURCE CENTER FOR AUTISM</a:t>
              </a:r>
              <a:endParaRPr lang="en-US" sz="900" dirty="0">
                <a:solidFill>
                  <a:srgbClr val="FFFFFF"/>
                </a:solidFill>
              </a:endParaRPr>
            </a:p>
          </p:txBody>
        </p:sp>
      </p:grpSp>
    </p:spTree>
    <p:extLst>
      <p:ext uri="{BB962C8B-B14F-4D97-AF65-F5344CB8AC3E}">
        <p14:creationId xmlns:p14="http://schemas.microsoft.com/office/powerpoint/2010/main" val="368206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404041"/>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5573059" y="0"/>
            <a:ext cx="3570941" cy="6858000"/>
          </a:xfrm>
        </p:spPr>
        <p:txBody>
          <a:bodyPr/>
          <a:lstStyle/>
          <a:p>
            <a:r>
              <a:rPr lang="en-US" smtClean="0"/>
              <a:t>Click icon to add picture</a:t>
            </a:r>
            <a:endParaRPr lang="en-US"/>
          </a:p>
        </p:txBody>
      </p:sp>
      <p:sp>
        <p:nvSpPr>
          <p:cNvPr id="17" name="Rectangle 16"/>
          <p:cNvSpPr/>
          <p:nvPr userDrawn="1"/>
        </p:nvSpPr>
        <p:spPr>
          <a:xfrm>
            <a:off x="0"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30788" y="6409461"/>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
        <p:nvSpPr>
          <p:cNvPr id="22" name="TextBox 21"/>
          <p:cNvSpPr txBox="1"/>
          <p:nvPr userDrawn="1"/>
        </p:nvSpPr>
        <p:spPr>
          <a:xfrm>
            <a:off x="1030972" y="6498391"/>
            <a:ext cx="3613600" cy="230832"/>
          </a:xfrm>
          <a:prstGeom prst="rect">
            <a:avLst/>
          </a:prstGeom>
          <a:noFill/>
        </p:spPr>
        <p:txBody>
          <a:bodyPr wrap="square" rtlCol="0" anchor="ctr">
            <a:spAutoFit/>
          </a:bodyPr>
          <a:lstStyle/>
          <a:p>
            <a:r>
              <a:rPr lang="en-US" sz="900" dirty="0" smtClean="0">
                <a:solidFill>
                  <a:srgbClr val="FFFFFF"/>
                </a:solidFill>
              </a:rPr>
              <a:t>INDIANA RESOURCE CENTER FOR AUTISM</a:t>
            </a:r>
            <a:endParaRPr lang="en-US" sz="900" dirty="0">
              <a:solidFill>
                <a:srgbClr val="FFFFFF"/>
              </a:solidFill>
            </a:endParaRPr>
          </a:p>
        </p:txBody>
      </p:sp>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bg1"/>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RESOURCE CENTER FOR AUTISM</a:t>
              </a:r>
              <a:endParaRPr lang="en-US" sz="900" dirty="0">
                <a:solidFill>
                  <a:srgbClr val="FFFFFF"/>
                </a:solidFill>
              </a:endParaRPr>
            </a:p>
          </p:txBody>
        </p:sp>
      </p:grpSp>
      <p:sp>
        <p:nvSpPr>
          <p:cNvPr id="28" name="Title 1"/>
          <p:cNvSpPr>
            <a:spLocks noGrp="1"/>
          </p:cNvSpPr>
          <p:nvPr>
            <p:ph type="ctrTitle" hasCustomPrompt="1"/>
          </p:nvPr>
        </p:nvSpPr>
        <p:spPr>
          <a:xfrm>
            <a:off x="530027" y="1012095"/>
            <a:ext cx="8004391" cy="638906"/>
          </a:xfrm>
        </p:spPr>
        <p:txBody>
          <a:bodyPr>
            <a:normAutofit/>
          </a:bodyPr>
          <a:lstStyle>
            <a:lvl1pPr>
              <a:defRPr sz="3200" b="1" i="0" cap="none" spc="0">
                <a:solidFill>
                  <a:srgbClr val="990000"/>
                </a:solidFill>
                <a:latin typeface="Arial"/>
                <a:cs typeface="Arial"/>
              </a:defRPr>
            </a:lvl1pPr>
          </a:lstStyle>
          <a:p>
            <a:r>
              <a:rPr lang="en-US" dirty="0" smtClean="0"/>
              <a:t>Click to edit master title style</a:t>
            </a:r>
            <a:endParaRPr lang="en-US" dirty="0"/>
          </a:p>
        </p:txBody>
      </p:sp>
      <p:sp>
        <p:nvSpPr>
          <p:cNvPr id="29" name="Rectangle 28"/>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chemeClr val="tx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smtClean="0"/>
              <a:t>Click to edit master subtitle style</a:t>
            </a:r>
            <a:endParaRPr lang="en-US" dirty="0"/>
          </a:p>
        </p:txBody>
      </p:sp>
      <p:sp>
        <p:nvSpPr>
          <p:cNvPr id="32"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Arial"/>
                <a:cs typeface="Arial"/>
              </a:defRPr>
            </a:lvl1pPr>
          </a:lstStyle>
          <a:p>
            <a:pPr lvl="0"/>
            <a:r>
              <a:rPr lang="en-US" dirty="0" smtClean="0"/>
              <a:t>SECTION TITLE OR SUBTITLE</a:t>
            </a: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chemeClr val="bg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564910" y="0"/>
            <a:ext cx="3570941" cy="6858000"/>
          </a:xfrm>
        </p:spPr>
        <p:txBody>
          <a:bodyPr/>
          <a:lstStyle/>
          <a:p>
            <a:r>
              <a:rPr lang="en-US" smtClean="0"/>
              <a:t>Click icon to add picture</a:t>
            </a:r>
            <a:endParaRPr lang="en-US" dirty="0"/>
          </a:p>
        </p:txBody>
      </p:sp>
      <p:sp>
        <p:nvSpPr>
          <p:cNvPr id="13" name="Rectangle 12"/>
          <p:cNvSpPr/>
          <p:nvPr userDrawn="1"/>
        </p:nvSpPr>
        <p:spPr>
          <a:xfrm>
            <a:off x="-15847"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990000"/>
                </a:solidFill>
                <a:latin typeface="Arial"/>
                <a:cs typeface="Arial"/>
              </a:defRPr>
            </a:lvl1pPr>
          </a:lstStyle>
          <a:p>
            <a:r>
              <a:rPr lang="en-US" dirty="0" smtClean="0"/>
              <a:t>Click to edit master title style</a:t>
            </a:r>
            <a:endParaRPr lang="en-US" dirty="0"/>
          </a:p>
        </p:txBody>
      </p:sp>
      <p:sp>
        <p:nvSpPr>
          <p:cNvPr id="20"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chemeClr val="tx1"/>
                </a:solidFill>
                <a:latin typeface="Arial"/>
                <a:cs typeface="Arial"/>
              </a:defRPr>
            </a:lvl1pPr>
            <a:lvl2pPr marL="742950" indent="-285750">
              <a:lnSpc>
                <a:spcPct val="100000"/>
              </a:lnSpc>
              <a:buFont typeface="Arial"/>
              <a:buChar char="•"/>
              <a:defRPr sz="1800">
                <a:solidFill>
                  <a:schemeClr val="tx1"/>
                </a:solidFill>
                <a:latin typeface="Arial"/>
                <a:cs typeface="Arial"/>
              </a:defRPr>
            </a:lvl2pPr>
            <a:lvl3pPr marL="1143000" indent="-228600">
              <a:lnSpc>
                <a:spcPct val="100000"/>
              </a:lnSpc>
              <a:buFont typeface="Arial"/>
              <a:buChar char="•"/>
              <a:defRPr sz="1800">
                <a:solidFill>
                  <a:schemeClr val="tx1"/>
                </a:solidFill>
                <a:latin typeface="Arial"/>
                <a:cs typeface="Arial"/>
              </a:defRPr>
            </a:lvl3pPr>
            <a:lvl4pPr marL="1600200" indent="-228600">
              <a:lnSpc>
                <a:spcPct val="100000"/>
              </a:lnSpc>
              <a:buFont typeface="Arial"/>
              <a:buChar char="•"/>
              <a:defRPr sz="1800">
                <a:solidFill>
                  <a:schemeClr val="tx1"/>
                </a:solidFill>
                <a:latin typeface="Arial"/>
                <a:cs typeface="Arial"/>
              </a:defRPr>
            </a:lvl4pPr>
            <a:lvl5pPr marL="2057400" indent="-228600">
              <a:lnSpc>
                <a:spcPct val="100000"/>
              </a:lnSpc>
              <a:buFont typeface="Arial"/>
              <a:buChar char="•"/>
              <a:defRPr sz="1800">
                <a:solidFill>
                  <a:schemeClr val="tx1"/>
                </a:solidFill>
                <a:latin typeface="Arial"/>
                <a:cs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30788" y="6409461"/>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
        <p:nvSpPr>
          <p:cNvPr id="12" name="TextBox 11"/>
          <p:cNvSpPr txBox="1"/>
          <p:nvPr userDrawn="1"/>
        </p:nvSpPr>
        <p:spPr>
          <a:xfrm>
            <a:off x="1030972" y="6498391"/>
            <a:ext cx="3613600" cy="230832"/>
          </a:xfrm>
          <a:prstGeom prst="rect">
            <a:avLst/>
          </a:prstGeom>
          <a:noFill/>
        </p:spPr>
        <p:txBody>
          <a:bodyPr wrap="square" rtlCol="0" anchor="ctr">
            <a:spAutoFit/>
          </a:bodyPr>
          <a:lstStyle/>
          <a:p>
            <a:r>
              <a:rPr lang="en-US" sz="900" dirty="0" smtClean="0">
                <a:solidFill>
                  <a:srgbClr val="FFFFFF"/>
                </a:solidFill>
              </a:rPr>
              <a:t>INDIANA RESOURCE CENTER FOR AUTISM</a:t>
            </a:r>
            <a:endParaRPr lang="en-US" sz="900" dirty="0">
              <a:solidFill>
                <a:srgbClr val="FFFFFF"/>
              </a:solidFill>
            </a:endParaRPr>
          </a:p>
        </p:txBody>
      </p:sp>
    </p:spTree>
    <p:extLst>
      <p:ext uri="{BB962C8B-B14F-4D97-AF65-F5344CB8AC3E}">
        <p14:creationId xmlns:p14="http://schemas.microsoft.com/office/powerpoint/2010/main" val="1143360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17" name="Group 16"/>
          <p:cNvGrpSpPr/>
          <p:nvPr userDrawn="1"/>
        </p:nvGrpSpPr>
        <p:grpSpPr>
          <a:xfrm>
            <a:off x="-30788" y="6336171"/>
            <a:ext cx="9228667" cy="528963"/>
            <a:chOff x="-30788" y="4661517"/>
            <a:chExt cx="9228667" cy="528963"/>
          </a:xfrm>
        </p:grpSpPr>
        <p:sp>
          <p:nvSpPr>
            <p:cNvPr id="18" name="Rectangle 17"/>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1" name="TextBox 20"/>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RESOURCE CENTER FOR AUTISM</a:t>
              </a:r>
              <a:endParaRPr lang="en-US" sz="900" dirty="0">
                <a:solidFill>
                  <a:srgbClr val="FFFFFF"/>
                </a:solidFill>
              </a:endParaRPr>
            </a:p>
          </p:txBody>
        </p:sp>
      </p:grpSp>
    </p:spTree>
    <p:extLst>
      <p:ext uri="{BB962C8B-B14F-4D97-AF65-F5344CB8AC3E}">
        <p14:creationId xmlns:p14="http://schemas.microsoft.com/office/powerpoint/2010/main" val="131565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chemeClr val="bg1"/>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30788" y="6336171"/>
            <a:ext cx="9228667" cy="528963"/>
            <a:chOff x="-30788" y="4661517"/>
            <a:chExt cx="9228667" cy="528963"/>
          </a:xfrm>
        </p:grpSpPr>
        <p:sp>
          <p:nvSpPr>
            <p:cNvPr id="17" name="Rectangle 16"/>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0" name="TextBox 19"/>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RESOURCE CENTER FOR AUTISM</a:t>
              </a:r>
              <a:endParaRPr lang="en-US" sz="900" dirty="0">
                <a:solidFill>
                  <a:srgbClr val="FFFFFF"/>
                </a:solidFill>
              </a:endParaRPr>
            </a:p>
          </p:txBody>
        </p:sp>
      </p:grpSp>
    </p:spTree>
    <p:extLst>
      <p:ext uri="{BB962C8B-B14F-4D97-AF65-F5344CB8AC3E}">
        <p14:creationId xmlns:p14="http://schemas.microsoft.com/office/powerpoint/2010/main" val="72703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3" y="907197"/>
            <a:ext cx="7859185" cy="3628887"/>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Arial"/>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smtClean="0"/>
              <a:t>Edit Master text styles</a:t>
            </a:r>
          </a:p>
        </p:txBody>
      </p:sp>
      <p:sp>
        <p:nvSpPr>
          <p:cNvPr id="10" name="Rectangle 9"/>
          <p:cNvSpPr/>
          <p:nvPr userDrawn="1"/>
        </p:nvSpPr>
        <p:spPr>
          <a:xfrm>
            <a:off x="-15847" y="90719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459763" y="5367659"/>
            <a:ext cx="4917626" cy="1514153"/>
            <a:chOff x="459763" y="5367659"/>
            <a:chExt cx="4917626" cy="1514153"/>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763" y="5367659"/>
              <a:ext cx="4917626" cy="1432707"/>
            </a:xfrm>
            <a:prstGeom prst="rect">
              <a:avLst/>
            </a:prstGeom>
          </p:spPr>
        </p:pic>
        <p:sp>
          <p:nvSpPr>
            <p:cNvPr id="6" name="Rectangle 5"/>
            <p:cNvSpPr/>
            <p:nvPr userDrawn="1"/>
          </p:nvSpPr>
          <p:spPr>
            <a:xfrm>
              <a:off x="616744" y="6493667"/>
              <a:ext cx="533400" cy="388145"/>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grpSp>
    </p:spTree>
    <p:extLst>
      <p:ext uri="{BB962C8B-B14F-4D97-AF65-F5344CB8AC3E}">
        <p14:creationId xmlns:p14="http://schemas.microsoft.com/office/powerpoint/2010/main" val="11896610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846139"/>
            <a:ext cx="680248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61892" y="2119918"/>
            <a:ext cx="6802482" cy="428704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9" r:id="rId1"/>
    <p:sldLayoutId id="2147493467" r:id="rId2"/>
    <p:sldLayoutId id="2147493472" r:id="rId3"/>
    <p:sldLayoutId id="2147493457" r:id="rId4"/>
    <p:sldLayoutId id="2147493456" r:id="rId5"/>
    <p:sldLayoutId id="2147493474" r:id="rId6"/>
    <p:sldLayoutId id="2147493475" r:id="rId7"/>
    <p:sldLayoutId id="2147493476" r:id="rId8"/>
    <p:sldLayoutId id="2147493477" r:id="rId9"/>
    <p:sldLayoutId id="2147493478" r:id="rId10"/>
    <p:sldLayoutId id="2147493479" r:id="rId11"/>
  </p:sldLayoutIdLst>
  <p:timing>
    <p:tnLst>
      <p:par>
        <p:cTn id="1" dur="indefinite" restart="never" nodeType="tmRoot"/>
      </p:par>
    </p:tnLst>
  </p:timing>
  <p:txStyles>
    <p:titleStyle>
      <a:lvl1pPr algn="l" defTabSz="457200" rtl="0" eaLnBrk="1" latinLnBrk="0" hangingPunct="1">
        <a:spcBef>
          <a:spcPct val="0"/>
        </a:spcBef>
        <a:buNone/>
        <a:defRPr sz="3200" b="1" i="0" kern="100" spc="0">
          <a:solidFill>
            <a:schemeClr val="tx1"/>
          </a:solidFill>
          <a:latin typeface="Arial"/>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jcgauss@Indiana.edu"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hyperlink" Target="mailto:jwittman@doe.in.gov" TargetMode="External"/><Relationship Id="rId5" Type="http://schemas.openxmlformats.org/officeDocument/2006/relationships/hyperlink" Target="mailto:ksievers@doe.in.gov" TargetMode="External"/><Relationship Id="rId4" Type="http://schemas.openxmlformats.org/officeDocument/2006/relationships/hyperlink" Target="mailto:econnors@som.umaryland.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csmh.umaryland.edu/"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14" y="3250707"/>
            <a:ext cx="7942596" cy="1485992"/>
          </a:xfrm>
        </p:spPr>
        <p:txBody>
          <a:bodyPr>
            <a:normAutofit fontScale="90000"/>
          </a:bodyPr>
          <a:lstStyle/>
          <a:p>
            <a:r>
              <a:rPr lang="en-US" dirty="0"/>
              <a:t> </a:t>
            </a:r>
            <a:br>
              <a:rPr lang="en-US" dirty="0"/>
            </a:br>
            <a:r>
              <a:rPr lang="en-US" dirty="0" smtClean="0"/>
              <a:t> </a:t>
            </a:r>
            <a:r>
              <a:rPr lang="en-US" dirty="0"/>
              <a:t/>
            </a:r>
            <a:br>
              <a:rPr lang="en-US" dirty="0"/>
            </a:br>
            <a:r>
              <a:rPr lang="en-US" dirty="0"/>
              <a:t> </a:t>
            </a:r>
            <a:br>
              <a:rPr lang="en-US" dirty="0"/>
            </a:br>
            <a:r>
              <a:rPr lang="en-US" sz="2200" dirty="0"/>
              <a:t>Christy Gauss, Project Coordinator</a:t>
            </a:r>
            <a:br>
              <a:rPr lang="en-US" sz="2200" dirty="0"/>
            </a:br>
            <a:r>
              <a:rPr lang="en-US" sz="2200" dirty="0"/>
              <a:t>Indiana School Mental Health Initiative</a:t>
            </a:r>
            <a:br>
              <a:rPr lang="en-US" sz="2200" dirty="0"/>
            </a:br>
            <a:r>
              <a:rPr lang="en-US" sz="2200" dirty="0"/>
              <a:t> </a:t>
            </a:r>
            <a:br>
              <a:rPr lang="en-US" sz="2200" dirty="0"/>
            </a:br>
            <a:r>
              <a:rPr lang="en-US" sz="2200" dirty="0" smtClean="0"/>
              <a:t>Dr. Cathy Pratt, BCBA-D</a:t>
            </a:r>
            <a:br>
              <a:rPr lang="en-US" sz="2200" dirty="0" smtClean="0"/>
            </a:br>
            <a:r>
              <a:rPr lang="en-US" sz="2200" dirty="0" smtClean="0"/>
              <a:t>Director, Indiana Resource Center for Autism</a:t>
            </a:r>
            <a:br>
              <a:rPr lang="en-US" sz="2200" dirty="0" smtClean="0"/>
            </a:br>
            <a:r>
              <a:rPr lang="en-US" sz="2200" dirty="0"/>
              <a:t> </a:t>
            </a:r>
            <a:br>
              <a:rPr lang="en-US" sz="2200" dirty="0"/>
            </a:br>
            <a:r>
              <a:rPr lang="en-US" sz="2200" dirty="0" err="1"/>
              <a:t>Kristan</a:t>
            </a:r>
            <a:r>
              <a:rPr lang="en-US" sz="2200" dirty="0"/>
              <a:t> </a:t>
            </a:r>
            <a:r>
              <a:rPr lang="en-US" sz="2200" dirty="0" err="1"/>
              <a:t>Sievers</a:t>
            </a:r>
            <a:r>
              <a:rPr lang="en-US" sz="2200" dirty="0"/>
              <a:t>-Coffer</a:t>
            </a:r>
            <a:br>
              <a:rPr lang="en-US" sz="2200" dirty="0"/>
            </a:br>
            <a:r>
              <a:rPr lang="en-US" sz="2200" dirty="0"/>
              <a:t>Indiana Department of Education</a:t>
            </a:r>
            <a:br>
              <a:rPr lang="en-US" sz="2200" dirty="0"/>
            </a:br>
            <a:r>
              <a:rPr lang="en-US" sz="2200" dirty="0"/>
              <a:t> </a:t>
            </a:r>
            <a:br>
              <a:rPr lang="en-US" sz="2200" dirty="0"/>
            </a:br>
            <a:endParaRPr lang="en-US" sz="2200" dirty="0"/>
          </a:p>
        </p:txBody>
      </p:sp>
      <p:sp>
        <p:nvSpPr>
          <p:cNvPr id="4" name="Text Placeholder 3"/>
          <p:cNvSpPr>
            <a:spLocks noGrp="1"/>
          </p:cNvSpPr>
          <p:nvPr>
            <p:ph type="body" sz="quarter" idx="11"/>
          </p:nvPr>
        </p:nvSpPr>
        <p:spPr>
          <a:xfrm>
            <a:off x="502904" y="2415349"/>
            <a:ext cx="7914806" cy="336549"/>
          </a:xfrm>
        </p:spPr>
        <p:txBody>
          <a:bodyPr/>
          <a:lstStyle/>
          <a:p>
            <a:r>
              <a:rPr lang="en-US" sz="3200" dirty="0" smtClean="0">
                <a:solidFill>
                  <a:srgbClr val="00B050"/>
                </a:solidFill>
                <a:latin typeface="Arial Black" panose="020B0A04020102020204" pitchFamily="34" charset="0"/>
              </a:rPr>
              <a:t>Indiana School Mental Health Initiative</a:t>
            </a:r>
            <a:endParaRPr lang="en-US" sz="3200" dirty="0">
              <a:solidFill>
                <a:srgbClr val="00B050"/>
              </a:solidFill>
              <a:latin typeface="Arial Black" panose="020B0A04020102020204" pitchFamily="34" charset="0"/>
            </a:endParaRPr>
          </a:p>
        </p:txBody>
      </p:sp>
    </p:spTree>
    <p:extLst>
      <p:ext uri="{BB962C8B-B14F-4D97-AF65-F5344CB8AC3E}">
        <p14:creationId xmlns:p14="http://schemas.microsoft.com/office/powerpoint/2010/main" val="919017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Available this Fall</a:t>
            </a:r>
            <a:endParaRPr lang="en-US" dirty="0"/>
          </a:p>
        </p:txBody>
      </p:sp>
      <p:sp>
        <p:nvSpPr>
          <p:cNvPr id="4" name="Text Placeholder 3"/>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pPr lvl="0"/>
            <a:r>
              <a:rPr lang="en-US" dirty="0"/>
              <a:t>Access to a Trauma Responsive School </a:t>
            </a:r>
            <a:r>
              <a:rPr lang="en-US" dirty="0" smtClean="0"/>
              <a:t>(TRS) Implementation </a:t>
            </a:r>
            <a:r>
              <a:rPr lang="en-US" dirty="0"/>
              <a:t>Assessment </a:t>
            </a:r>
          </a:p>
          <a:p>
            <a:pPr lvl="0"/>
            <a:r>
              <a:rPr lang="en-US" dirty="0"/>
              <a:t>Access to a Screening &amp; Assessment Repository (mainly low cost to no cost list of instruments)</a:t>
            </a:r>
          </a:p>
          <a:p>
            <a:pPr lvl="0"/>
            <a:r>
              <a:rPr lang="en-US" dirty="0"/>
              <a:t>School Mental Health Playbook to assist schools with implementation</a:t>
            </a:r>
          </a:p>
          <a:p>
            <a:endParaRPr lang="en-US" dirty="0"/>
          </a:p>
        </p:txBody>
      </p:sp>
    </p:spTree>
    <p:extLst>
      <p:ext uri="{BB962C8B-B14F-4D97-AF65-F5344CB8AC3E}">
        <p14:creationId xmlns:p14="http://schemas.microsoft.com/office/powerpoint/2010/main" val="365161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TRS Assessment</a:t>
            </a:r>
            <a:endParaRPr lang="en-US" dirty="0"/>
          </a:p>
        </p:txBody>
      </p:sp>
      <p:sp>
        <p:nvSpPr>
          <p:cNvPr id="2" name="Text Placeholder 1"/>
          <p:cNvSpPr>
            <a:spLocks noGrp="1"/>
          </p:cNvSpPr>
          <p:nvPr>
            <p:ph type="body" sz="quarter" idx="10"/>
          </p:nvPr>
        </p:nvSpPr>
        <p:spPr/>
        <p:txBody>
          <a:bodyPr/>
          <a:lstStyle/>
          <a:p>
            <a:endParaRPr lang="en-US"/>
          </a:p>
        </p:txBody>
      </p:sp>
      <p:sp>
        <p:nvSpPr>
          <p:cNvPr id="8" name="Content Placeholder 7"/>
          <p:cNvSpPr>
            <a:spLocks noGrp="1"/>
          </p:cNvSpPr>
          <p:nvPr>
            <p:ph idx="1"/>
          </p:nvPr>
        </p:nvSpPr>
        <p:spPr/>
        <p:txBody>
          <a:bodyPr>
            <a:normAutofit/>
          </a:bodyPr>
          <a:lstStyle/>
          <a:p>
            <a:r>
              <a:rPr lang="en-US" dirty="0" smtClean="0"/>
              <a:t>Developed in partnership with National Child Traumatic Stress Network</a:t>
            </a:r>
          </a:p>
          <a:p>
            <a:r>
              <a:rPr lang="en-US" dirty="0" smtClean="0"/>
              <a:t>Domains (all items on a 6-point Likert scale reflecting degree of implementation):</a:t>
            </a:r>
          </a:p>
          <a:p>
            <a:pPr lvl="1"/>
            <a:r>
              <a:rPr lang="en-US" dirty="0" smtClean="0"/>
              <a:t>School-wide Safety</a:t>
            </a:r>
          </a:p>
          <a:p>
            <a:pPr lvl="1"/>
            <a:r>
              <a:rPr lang="en-US" dirty="0" smtClean="0"/>
              <a:t>School-wide Programming</a:t>
            </a:r>
          </a:p>
          <a:p>
            <a:pPr lvl="1"/>
            <a:r>
              <a:rPr lang="en-US" dirty="0" smtClean="0"/>
              <a:t>Staff Trauma Knowledge</a:t>
            </a:r>
          </a:p>
          <a:p>
            <a:pPr lvl="1"/>
            <a:r>
              <a:rPr lang="en-US" dirty="0" smtClean="0"/>
              <a:t>Staff Trauma Skills</a:t>
            </a:r>
          </a:p>
          <a:p>
            <a:pPr lvl="1"/>
            <a:r>
              <a:rPr lang="en-US" dirty="0" smtClean="0"/>
              <a:t>Early Intervention Activities</a:t>
            </a:r>
          </a:p>
          <a:p>
            <a:pPr lvl="1"/>
            <a:r>
              <a:rPr lang="en-US" dirty="0" smtClean="0"/>
              <a:t>Staff Wellness/Burnout/Secondary Traumatic Stress</a:t>
            </a:r>
            <a:endParaRPr lang="en-US" dirty="0"/>
          </a:p>
        </p:txBody>
      </p:sp>
    </p:spTree>
    <p:extLst>
      <p:ext uri="{BB962C8B-B14F-4D97-AF65-F5344CB8AC3E}">
        <p14:creationId xmlns:p14="http://schemas.microsoft.com/office/powerpoint/2010/main" val="3155696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SMH Playbook</a:t>
            </a:r>
            <a:endParaRPr lang="en-US" dirty="0"/>
          </a:p>
        </p:txBody>
      </p:sp>
      <p:sp>
        <p:nvSpPr>
          <p:cNvPr id="4" name="Text Placeholder 3"/>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en-US" dirty="0" smtClean="0"/>
              <a:t>What is a playbook?</a:t>
            </a:r>
          </a:p>
          <a:p>
            <a:pPr lvl="1"/>
            <a:r>
              <a:rPr lang="en-US" dirty="0" smtClean="0"/>
              <a:t>Repository of information that schools and districts can reference for guidance and strategies to improve school mental health quality and sustainability</a:t>
            </a:r>
          </a:p>
          <a:p>
            <a:pPr lvl="1"/>
            <a:r>
              <a:rPr lang="en-US" dirty="0" smtClean="0"/>
              <a:t>Detailed </a:t>
            </a:r>
            <a:r>
              <a:rPr lang="en-US" dirty="0" smtClean="0"/>
              <a:t>implementation </a:t>
            </a:r>
            <a:r>
              <a:rPr lang="en-US" dirty="0" smtClean="0"/>
              <a:t>guide containing tested strategies (EBP and improvement/innovation “practice-based evidence” from the </a:t>
            </a:r>
            <a:r>
              <a:rPr lang="en-US" dirty="0" err="1" smtClean="0"/>
              <a:t>CoIIN</a:t>
            </a:r>
            <a:r>
              <a:rPr lang="en-US" dirty="0" smtClean="0"/>
              <a:t>)</a:t>
            </a:r>
            <a:endParaRPr lang="en-US" dirty="0"/>
          </a:p>
        </p:txBody>
      </p:sp>
    </p:spTree>
    <p:extLst>
      <p:ext uri="{BB962C8B-B14F-4D97-AF65-F5344CB8AC3E}">
        <p14:creationId xmlns:p14="http://schemas.microsoft.com/office/powerpoint/2010/main" val="1645195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509" y="342658"/>
            <a:ext cx="7187381" cy="1143000"/>
          </a:xfrm>
        </p:spPr>
        <p:txBody>
          <a:bodyPr>
            <a:normAutofit fontScale="90000"/>
          </a:bodyPr>
          <a:lstStyle/>
          <a:p>
            <a:pPr algn="ctr"/>
            <a:r>
              <a:rPr lang="en-US" sz="4000" dirty="0"/>
              <a:t/>
            </a:r>
            <a:br>
              <a:rPr lang="en-US" sz="4000" dirty="0"/>
            </a:br>
            <a:r>
              <a:rPr lang="en-US" sz="4000" dirty="0"/>
              <a:t>More questions about SHAPE</a:t>
            </a:r>
            <a:r>
              <a:rPr lang="en-US" sz="4000" dirty="0" smtClean="0"/>
              <a:t>?</a:t>
            </a:r>
            <a:br>
              <a:rPr lang="en-US" sz="4000" dirty="0" smtClean="0"/>
            </a:br>
            <a:endParaRPr lang="en-US" sz="4000" dirty="0"/>
          </a:p>
        </p:txBody>
      </p:sp>
      <p:sp>
        <p:nvSpPr>
          <p:cNvPr id="3" name="Content Placeholder 2"/>
          <p:cNvSpPr>
            <a:spLocks noGrp="1"/>
          </p:cNvSpPr>
          <p:nvPr>
            <p:ph sz="half" idx="1"/>
          </p:nvPr>
        </p:nvSpPr>
        <p:spPr>
          <a:xfrm>
            <a:off x="211667" y="1876890"/>
            <a:ext cx="4267200" cy="2057400"/>
          </a:xfrm>
        </p:spPr>
        <p:txBody>
          <a:bodyPr>
            <a:normAutofit lnSpcReduction="10000"/>
          </a:bodyPr>
          <a:lstStyle/>
          <a:p>
            <a:pPr marL="0" indent="0" algn="ctr">
              <a:lnSpc>
                <a:spcPct val="110000"/>
              </a:lnSpc>
              <a:spcAft>
                <a:spcPts val="0"/>
              </a:spcAft>
              <a:buNone/>
            </a:pPr>
            <a:r>
              <a:rPr lang="en-US" sz="2000" dirty="0" smtClean="0"/>
              <a:t>Christy Gauss, MSW</a:t>
            </a:r>
          </a:p>
          <a:p>
            <a:pPr marL="0" indent="0" algn="ctr">
              <a:lnSpc>
                <a:spcPct val="110000"/>
              </a:lnSpc>
              <a:spcAft>
                <a:spcPts val="0"/>
              </a:spcAft>
              <a:buNone/>
            </a:pPr>
            <a:r>
              <a:rPr lang="en-US" sz="2000" dirty="0" smtClean="0"/>
              <a:t>Indiana School Mental Health Initiative, Indiana University Bloomington</a:t>
            </a:r>
          </a:p>
          <a:p>
            <a:pPr marL="0" indent="0" algn="ctr">
              <a:lnSpc>
                <a:spcPct val="110000"/>
              </a:lnSpc>
              <a:spcAft>
                <a:spcPts val="0"/>
              </a:spcAft>
              <a:buNone/>
            </a:pPr>
            <a:r>
              <a:rPr lang="en-US" sz="2000" dirty="0" smtClean="0">
                <a:hlinkClick r:id="rId3"/>
              </a:rPr>
              <a:t>jcgauss@Indiana.edu</a:t>
            </a:r>
            <a:endParaRPr lang="en-US" sz="2000" dirty="0" smtClean="0"/>
          </a:p>
          <a:p>
            <a:pPr marL="0" indent="0" algn="ctr">
              <a:lnSpc>
                <a:spcPct val="110000"/>
              </a:lnSpc>
              <a:spcAft>
                <a:spcPts val="0"/>
              </a:spcAft>
              <a:buNone/>
            </a:pPr>
            <a:r>
              <a:rPr lang="en-US" sz="2000" dirty="0" smtClean="0"/>
              <a:t>317-908-0988</a:t>
            </a:r>
            <a:endParaRPr lang="en-US" sz="2000" dirty="0"/>
          </a:p>
        </p:txBody>
      </p:sp>
      <p:sp>
        <p:nvSpPr>
          <p:cNvPr id="4" name="Content Placeholder 3"/>
          <p:cNvSpPr>
            <a:spLocks noGrp="1"/>
          </p:cNvSpPr>
          <p:nvPr>
            <p:ph sz="half" idx="2"/>
          </p:nvPr>
        </p:nvSpPr>
        <p:spPr>
          <a:xfrm>
            <a:off x="4648200" y="1806411"/>
            <a:ext cx="4038600" cy="2286000"/>
          </a:xfrm>
        </p:spPr>
        <p:txBody>
          <a:bodyPr>
            <a:normAutofit lnSpcReduction="10000"/>
          </a:bodyPr>
          <a:lstStyle/>
          <a:p>
            <a:pPr marL="0" indent="0" algn="ctr">
              <a:lnSpc>
                <a:spcPct val="120000"/>
              </a:lnSpc>
              <a:spcAft>
                <a:spcPts val="0"/>
              </a:spcAft>
              <a:buNone/>
            </a:pPr>
            <a:r>
              <a:rPr lang="en-US" sz="2000" dirty="0"/>
              <a:t>Dr. Elizabeth Connors</a:t>
            </a:r>
          </a:p>
          <a:p>
            <a:pPr marL="0" indent="0" algn="ctr">
              <a:lnSpc>
                <a:spcPct val="120000"/>
              </a:lnSpc>
              <a:spcAft>
                <a:spcPts val="0"/>
              </a:spcAft>
              <a:buNone/>
            </a:pPr>
            <a:r>
              <a:rPr lang="en-US" sz="2000" dirty="0"/>
              <a:t>Center for School Mental Health (CSMH), University of Maryland</a:t>
            </a:r>
          </a:p>
          <a:p>
            <a:pPr marL="0" indent="0" algn="ctr">
              <a:lnSpc>
                <a:spcPct val="120000"/>
              </a:lnSpc>
              <a:spcAft>
                <a:spcPts val="0"/>
              </a:spcAft>
              <a:buNone/>
            </a:pPr>
            <a:r>
              <a:rPr lang="en-US" sz="2000" u="sng" dirty="0" smtClean="0">
                <a:hlinkClick r:id="rId4"/>
              </a:rPr>
              <a:t>econnors@som.umaryland.edu</a:t>
            </a:r>
            <a:endParaRPr lang="en-US" sz="2000" u="sng" dirty="0" smtClean="0"/>
          </a:p>
          <a:p>
            <a:pPr marL="0" indent="0" algn="ctr">
              <a:lnSpc>
                <a:spcPct val="120000"/>
              </a:lnSpc>
              <a:spcAft>
                <a:spcPts val="0"/>
              </a:spcAft>
              <a:buNone/>
            </a:pPr>
            <a:r>
              <a:rPr lang="en-US" sz="2000" dirty="0" smtClean="0"/>
              <a:t>410-706-1456</a:t>
            </a:r>
            <a:endParaRPr lang="en-US" sz="2000" dirty="0"/>
          </a:p>
          <a:p>
            <a:endParaRPr lang="en-US" dirty="0"/>
          </a:p>
        </p:txBody>
      </p:sp>
      <p:sp>
        <p:nvSpPr>
          <p:cNvPr id="6" name="Rectangle 1"/>
          <p:cNvSpPr>
            <a:spLocks noChangeArrowheads="1"/>
          </p:cNvSpPr>
          <p:nvPr/>
        </p:nvSpPr>
        <p:spPr bwMode="auto">
          <a:xfrm>
            <a:off x="92364" y="4255043"/>
            <a:ext cx="447963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dirty="0" err="1"/>
              <a:t>Kristan</a:t>
            </a:r>
            <a:r>
              <a:rPr lang="en-US" altLang="en-US" dirty="0"/>
              <a:t> </a:t>
            </a:r>
            <a:r>
              <a:rPr lang="en-US" altLang="en-US" dirty="0" err="1"/>
              <a:t>Sievers</a:t>
            </a:r>
            <a:r>
              <a:rPr lang="en-US" altLang="en-US" dirty="0"/>
              <a:t>-Coffer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smtClean="0">
                <a:ln>
                  <a:noFill/>
                </a:ln>
                <a:solidFill>
                  <a:srgbClr val="000000"/>
                </a:solidFill>
                <a:effectLst/>
                <a:latin typeface="+mj-lt"/>
                <a:ea typeface="Calibri" panose="020F0502020204030204" pitchFamily="34" charset="0"/>
              </a:rPr>
              <a:t>Special Education Specialist</a:t>
            </a:r>
            <a:endParaRPr kumimoji="0" lang="en-US" altLang="en-US" sz="2000" b="0" i="0" u="none" strike="noStrike" cap="none" normalizeH="0" baseline="0" dirty="0" smtClean="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smtClean="0">
                <a:ln>
                  <a:noFill/>
                </a:ln>
                <a:solidFill>
                  <a:srgbClr val="000000"/>
                </a:solidFill>
                <a:effectLst/>
                <a:latin typeface="+mj-lt"/>
                <a:ea typeface="Calibri" panose="020F0502020204030204" pitchFamily="34" charset="0"/>
              </a:rPr>
              <a:t>Indiana Department of Education</a:t>
            </a:r>
            <a:endParaRPr kumimoji="0" lang="en-US" altLang="en-US" sz="2000" i="0" u="none" strike="noStrike" cap="none" normalizeH="0" baseline="0" dirty="0" smtClean="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j-lt"/>
                <a:ea typeface="Calibri" panose="020F0502020204030204" pitchFamily="34" charset="0"/>
              </a:rPr>
              <a:t> </a:t>
            </a:r>
            <a:r>
              <a:rPr kumimoji="0" lang="en-US" altLang="en-US" sz="2000" b="0" i="0" u="none" strike="noStrike" cap="none" normalizeH="0" baseline="0" dirty="0" smtClean="0">
                <a:ln>
                  <a:noFill/>
                </a:ln>
                <a:solidFill>
                  <a:srgbClr val="000000"/>
                </a:solidFill>
                <a:effectLst/>
                <a:latin typeface="+mj-lt"/>
                <a:ea typeface="Calibri" panose="020F0502020204030204" pitchFamily="34" charset="0"/>
              </a:rPr>
              <a:t> </a:t>
            </a:r>
            <a:r>
              <a:rPr kumimoji="0" lang="en-US" altLang="en-US" sz="2000" b="0" i="0" u="none" strike="noStrike" cap="none" normalizeH="0" baseline="0" dirty="0" smtClean="0">
                <a:ln>
                  <a:noFill/>
                </a:ln>
                <a:solidFill>
                  <a:srgbClr val="0000FF"/>
                </a:solidFill>
                <a:effectLst/>
                <a:latin typeface="+mj-lt"/>
                <a:ea typeface="Calibri" panose="020F0502020204030204" pitchFamily="34" charset="0"/>
                <a:hlinkClick r:id="rId5"/>
              </a:rPr>
              <a:t>ksievers@doe.in.gov</a:t>
            </a:r>
            <a:endParaRPr kumimoji="0" lang="en-US" altLang="en-US" sz="2000" b="0" i="0" u="none" strike="noStrike" cap="none" normalizeH="0" baseline="0" dirty="0" smtClean="0">
              <a:ln>
                <a:noFill/>
              </a:ln>
              <a:solidFill>
                <a:srgbClr val="0000FF"/>
              </a:solidFill>
              <a:effectLst/>
              <a:latin typeface="+mj-lt"/>
              <a:ea typeface="Calibri" panose="020F0502020204030204" pitchFamily="34" charset="0"/>
            </a:endParaRPr>
          </a:p>
          <a:p>
            <a:pPr lvl="0" algn="ctr" defTabSz="914400" eaLnBrk="0" fontAlgn="base" hangingPunct="0">
              <a:spcBef>
                <a:spcPct val="0"/>
              </a:spcBef>
              <a:spcAft>
                <a:spcPct val="0"/>
              </a:spcAft>
            </a:pPr>
            <a:r>
              <a:rPr lang="en-US" altLang="en-US" sz="2000" dirty="0">
                <a:solidFill>
                  <a:srgbClr val="000000"/>
                </a:solidFill>
                <a:ea typeface="Calibri" panose="020F0502020204030204" pitchFamily="34" charset="0"/>
              </a:rPr>
              <a:t>(317) 232-0580</a:t>
            </a:r>
            <a:endParaRPr kumimoji="0" lang="en-US" altLang="en-US" sz="2000" b="0" i="0" u="none" strike="noStrike" cap="none" normalizeH="0" baseline="0" dirty="0" smtClean="0">
              <a:ln>
                <a:noFill/>
              </a:ln>
              <a:solidFill>
                <a:schemeClr val="tx1"/>
              </a:solidFill>
              <a:effectLst/>
              <a:latin typeface="+mj-lt"/>
            </a:endParaRPr>
          </a:p>
        </p:txBody>
      </p:sp>
      <p:sp>
        <p:nvSpPr>
          <p:cNvPr id="7" name="TextBox 6"/>
          <p:cNvSpPr txBox="1"/>
          <p:nvPr/>
        </p:nvSpPr>
        <p:spPr>
          <a:xfrm>
            <a:off x="4478867" y="4120128"/>
            <a:ext cx="4572000" cy="1938992"/>
          </a:xfrm>
          <a:prstGeom prst="rect">
            <a:avLst/>
          </a:prstGeom>
          <a:noFill/>
        </p:spPr>
        <p:txBody>
          <a:bodyPr wrap="square" rtlCol="0">
            <a:spAutoFit/>
          </a:bodyPr>
          <a:lstStyle/>
          <a:p>
            <a:pPr algn="ctr"/>
            <a:r>
              <a:rPr lang="en-US" sz="2000" dirty="0"/>
              <a:t>Jeff </a:t>
            </a:r>
            <a:r>
              <a:rPr lang="en-US" sz="2000" dirty="0" err="1"/>
              <a:t>Wittman</a:t>
            </a:r>
            <a:endParaRPr lang="en-US" sz="2000" dirty="0"/>
          </a:p>
          <a:p>
            <a:pPr algn="ctr"/>
            <a:r>
              <a:rPr lang="en-US" sz="2000" i="1" dirty="0"/>
              <a:t>School Social Work &amp; Foster Youth Specialist</a:t>
            </a:r>
            <a:endParaRPr lang="en-US" sz="2000" dirty="0"/>
          </a:p>
          <a:p>
            <a:pPr algn="ctr"/>
            <a:r>
              <a:rPr lang="en-US" sz="2000" dirty="0"/>
              <a:t>Indiana Department of Education</a:t>
            </a:r>
          </a:p>
          <a:p>
            <a:pPr algn="ctr"/>
            <a:r>
              <a:rPr lang="en-US" sz="2000" u="sng" dirty="0" smtClean="0">
                <a:hlinkClick r:id="rId6"/>
              </a:rPr>
              <a:t>jwittman@doe.in.gov</a:t>
            </a:r>
            <a:endParaRPr lang="en-US" sz="2000" u="sng" dirty="0" smtClean="0"/>
          </a:p>
          <a:p>
            <a:pPr algn="ctr"/>
            <a:r>
              <a:rPr lang="en-US" sz="2000" dirty="0"/>
              <a:t>(317) 234-5704 </a:t>
            </a:r>
            <a:endParaRPr lang="en-US" sz="2000" dirty="0"/>
          </a:p>
        </p:txBody>
      </p:sp>
    </p:spTree>
    <p:extLst>
      <p:ext uri="{BB962C8B-B14F-4D97-AF65-F5344CB8AC3E}">
        <p14:creationId xmlns:p14="http://schemas.microsoft.com/office/powerpoint/2010/main" val="3228061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00B050"/>
                </a:solidFill>
                <a:latin typeface="Arial Black" panose="020B0A04020102020204" pitchFamily="34" charset="0"/>
              </a:rPr>
              <a:t>Indiana School Mental Health Initiative: Our Vision</a:t>
            </a:r>
            <a:r>
              <a:rPr lang="en-US" dirty="0" smtClean="0">
                <a:solidFill>
                  <a:srgbClr val="00B050"/>
                </a:solidFill>
              </a:rPr>
              <a:t/>
            </a:r>
            <a:br>
              <a:rPr lang="en-US" dirty="0" smtClean="0">
                <a:solidFill>
                  <a:srgbClr val="00B050"/>
                </a:solidFill>
              </a:rPr>
            </a:br>
            <a:endParaRPr lang="en-US" dirty="0">
              <a:solidFill>
                <a:srgbClr val="00B05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smtClean="0">
                <a:latin typeface="Arial Black" panose="020B0A04020102020204" pitchFamily="34" charset="0"/>
              </a:rPr>
              <a:t>Questions?</a:t>
            </a:r>
          </a:p>
          <a:p>
            <a:pPr>
              <a:buFont typeface="Wingdings" panose="05000000000000000000" pitchFamily="2" charset="2"/>
              <a:buChar char="§"/>
            </a:pPr>
            <a:r>
              <a:rPr lang="en-US" sz="2400" dirty="0" smtClean="0">
                <a:latin typeface="Arial Black" panose="020B0A04020102020204" pitchFamily="34" charset="0"/>
              </a:rPr>
              <a:t>Recommendations?</a:t>
            </a:r>
          </a:p>
          <a:p>
            <a:pPr>
              <a:buFont typeface="Wingdings" panose="05000000000000000000" pitchFamily="2" charset="2"/>
              <a:buChar char="§"/>
            </a:pPr>
            <a:r>
              <a:rPr lang="en-US" sz="2400" dirty="0" smtClean="0">
                <a:latin typeface="Arial Black" panose="020B0A04020102020204" pitchFamily="34" charset="0"/>
              </a:rPr>
              <a:t>Ideas?</a:t>
            </a:r>
            <a:endParaRPr lang="en-US" sz="2400" dirty="0">
              <a:latin typeface="Arial Black" panose="020B0A04020102020204" pitchFamily="34" charset="0"/>
            </a:endParaRPr>
          </a:p>
        </p:txBody>
      </p:sp>
    </p:spTree>
    <p:extLst>
      <p:ext uri="{BB962C8B-B14F-4D97-AF65-F5344CB8AC3E}">
        <p14:creationId xmlns:p14="http://schemas.microsoft.com/office/powerpoint/2010/main" val="3425424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00B050"/>
                </a:solidFill>
                <a:latin typeface="Arial Black" panose="020B0A04020102020204" pitchFamily="34" charset="0"/>
              </a:rPr>
              <a:t>Indiana School Mental Health Initiative: Our Vision</a:t>
            </a:r>
            <a:r>
              <a:rPr lang="en-US" dirty="0" smtClean="0">
                <a:solidFill>
                  <a:srgbClr val="00B050"/>
                </a:solidFill>
              </a:rPr>
              <a:t/>
            </a:r>
            <a:br>
              <a:rPr lang="en-US" dirty="0" smtClean="0">
                <a:solidFill>
                  <a:srgbClr val="00B050"/>
                </a:solidFill>
              </a:rPr>
            </a:br>
            <a:endParaRPr lang="en-US" dirty="0">
              <a:solidFill>
                <a:srgbClr val="00B05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smtClean="0">
                <a:latin typeface="Arial Black" panose="020B0A04020102020204" pitchFamily="34" charset="0"/>
              </a:rPr>
              <a:t>Concerns</a:t>
            </a:r>
          </a:p>
          <a:p>
            <a:pPr>
              <a:buFont typeface="Wingdings" panose="05000000000000000000" pitchFamily="2" charset="2"/>
              <a:buChar char="§"/>
            </a:pPr>
            <a:r>
              <a:rPr lang="en-US" sz="2400" dirty="0" smtClean="0">
                <a:latin typeface="Arial Black" panose="020B0A04020102020204" pitchFamily="34" charset="0"/>
              </a:rPr>
              <a:t>Our Approach</a:t>
            </a:r>
          </a:p>
          <a:p>
            <a:pPr>
              <a:buFont typeface="Wingdings" panose="05000000000000000000" pitchFamily="2" charset="2"/>
              <a:buChar char="§"/>
            </a:pPr>
            <a:r>
              <a:rPr lang="en-US" sz="2400" dirty="0" smtClean="0">
                <a:latin typeface="Arial Black" panose="020B0A04020102020204" pitchFamily="34" charset="0"/>
              </a:rPr>
              <a:t>Hoped for Outcomes</a:t>
            </a:r>
            <a:endParaRPr lang="en-US" sz="2400" dirty="0">
              <a:latin typeface="Arial Black" panose="020B0A04020102020204" pitchFamily="34" charset="0"/>
            </a:endParaRPr>
          </a:p>
        </p:txBody>
      </p:sp>
    </p:spTree>
    <p:extLst>
      <p:ext uri="{BB962C8B-B14F-4D97-AF65-F5344CB8AC3E}">
        <p14:creationId xmlns:p14="http://schemas.microsoft.com/office/powerpoint/2010/main" val="2624186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00B050"/>
                </a:solidFill>
                <a:latin typeface="Arial Black" panose="020B0A04020102020204" pitchFamily="34" charset="0"/>
              </a:rPr>
              <a:t>Indiana School Mental Health Initiative: Activities</a:t>
            </a:r>
            <a:endParaRPr lang="en-US" dirty="0">
              <a:solidFill>
                <a:srgbClr val="00B050"/>
              </a:solidFill>
              <a:latin typeface="Arial Black" panose="020B0A04020102020204" pitchFamily="34" charset="0"/>
            </a:endParaRPr>
          </a:p>
        </p:txBody>
      </p:sp>
      <p:sp>
        <p:nvSpPr>
          <p:cNvPr id="4" name="Content Placeholder 3"/>
          <p:cNvSpPr>
            <a:spLocks noGrp="1"/>
          </p:cNvSpPr>
          <p:nvPr>
            <p:ph idx="1"/>
          </p:nvPr>
        </p:nvSpPr>
        <p:spPr/>
        <p:txBody>
          <a:bodyPr>
            <a:normAutofit/>
          </a:bodyPr>
          <a:lstStyle/>
          <a:p>
            <a:pPr marL="708660">
              <a:spcAft>
                <a:spcPts val="0"/>
              </a:spcAft>
              <a:buFont typeface="Wingdings" panose="05000000000000000000" pitchFamily="2" charset="2"/>
              <a:buChar char="§"/>
            </a:pPr>
            <a:r>
              <a:rPr lang="en-US" sz="2000" dirty="0" smtClean="0">
                <a:latin typeface="Arial Black" panose="020B0A04020102020204" pitchFamily="34" charset="0"/>
              </a:rPr>
              <a:t>Behavior Consultants Community of Practice</a:t>
            </a:r>
          </a:p>
          <a:p>
            <a:pPr marL="708660">
              <a:spcAft>
                <a:spcPts val="0"/>
              </a:spcAft>
              <a:buFont typeface="Wingdings" panose="05000000000000000000" pitchFamily="2" charset="2"/>
              <a:buChar char="§"/>
            </a:pPr>
            <a:r>
              <a:rPr lang="en-US" sz="2000" dirty="0" smtClean="0">
                <a:latin typeface="Arial Black" panose="020B0A04020102020204" pitchFamily="34" charset="0"/>
              </a:rPr>
              <a:t>System of Care Connection: Examples of Success</a:t>
            </a:r>
          </a:p>
          <a:p>
            <a:pPr marL="708660">
              <a:spcAft>
                <a:spcPts val="0"/>
              </a:spcAft>
              <a:buFont typeface="Wingdings" panose="05000000000000000000" pitchFamily="2" charset="2"/>
              <a:buChar char="§"/>
            </a:pPr>
            <a:r>
              <a:rPr lang="en-US" sz="2000" dirty="0" smtClean="0">
                <a:latin typeface="Arial Black" panose="020B0A04020102020204" pitchFamily="34" charset="0"/>
              </a:rPr>
              <a:t>Conferences: Ross Greene, Bruce Perry</a:t>
            </a:r>
          </a:p>
          <a:p>
            <a:pPr marL="708660">
              <a:spcAft>
                <a:spcPts val="0"/>
              </a:spcAft>
              <a:buFont typeface="Wingdings" panose="05000000000000000000" pitchFamily="2" charset="2"/>
              <a:buChar char="§"/>
            </a:pPr>
            <a:r>
              <a:rPr lang="en-US" sz="2000" dirty="0" smtClean="0">
                <a:latin typeface="Arial Black" panose="020B0A04020102020204" pitchFamily="34" charset="0"/>
              </a:rPr>
              <a:t>Videos</a:t>
            </a:r>
          </a:p>
          <a:p>
            <a:pPr marL="708660">
              <a:spcAft>
                <a:spcPts val="0"/>
              </a:spcAft>
              <a:buFont typeface="Wingdings" panose="05000000000000000000" pitchFamily="2" charset="2"/>
              <a:buChar char="§"/>
            </a:pPr>
            <a:r>
              <a:rPr lang="en-US" sz="2000" dirty="0" smtClean="0">
                <a:latin typeface="Arial Black" panose="020B0A04020102020204" pitchFamily="34" charset="0"/>
              </a:rPr>
              <a:t>Articles</a:t>
            </a:r>
          </a:p>
          <a:p>
            <a:pPr marL="708660">
              <a:spcAft>
                <a:spcPts val="0"/>
              </a:spcAft>
              <a:buFont typeface="Wingdings" panose="05000000000000000000" pitchFamily="2" charset="2"/>
              <a:buChar char="§"/>
            </a:pPr>
            <a:r>
              <a:rPr lang="en-US" sz="2000" dirty="0" smtClean="0">
                <a:latin typeface="Arial Black" panose="020B0A04020102020204" pitchFamily="34" charset="0"/>
              </a:rPr>
              <a:t>Regional Workshops</a:t>
            </a:r>
          </a:p>
          <a:p>
            <a:pPr marL="708660">
              <a:spcAft>
                <a:spcPts val="0"/>
              </a:spcAft>
              <a:buFont typeface="Wingdings" panose="05000000000000000000" pitchFamily="2" charset="2"/>
              <a:buChar char="§"/>
            </a:pPr>
            <a:r>
              <a:rPr lang="en-US" sz="2000" dirty="0" smtClean="0">
                <a:latin typeface="Arial Black" panose="020B0A04020102020204" pitchFamily="34" charset="0"/>
              </a:rPr>
              <a:t>Two-Day Intensive Workshop</a:t>
            </a:r>
          </a:p>
          <a:p>
            <a:pPr marL="708660">
              <a:spcAft>
                <a:spcPts val="0"/>
              </a:spcAft>
              <a:buFont typeface="Wingdings" panose="05000000000000000000" pitchFamily="2" charset="2"/>
              <a:buChar char="§"/>
            </a:pPr>
            <a:r>
              <a:rPr lang="en-US" sz="2000" dirty="0" smtClean="0">
                <a:latin typeface="Arial Black" panose="020B0A04020102020204" pitchFamily="34" charset="0"/>
              </a:rPr>
              <a:t>Demonstration Sites/Leadership Group: Using Model of Collective Impact</a:t>
            </a:r>
          </a:p>
          <a:p>
            <a:pPr marL="708660">
              <a:spcAft>
                <a:spcPts val="0"/>
              </a:spcAft>
              <a:buFont typeface="Wingdings" panose="05000000000000000000" pitchFamily="2" charset="2"/>
              <a:buChar char="§"/>
            </a:pPr>
            <a:r>
              <a:rPr lang="en-US" sz="2000" dirty="0" smtClean="0">
                <a:latin typeface="Arial Black" panose="020B0A04020102020204" pitchFamily="34" charset="0"/>
              </a:rPr>
              <a:t>Policy Work</a:t>
            </a:r>
          </a:p>
          <a:p>
            <a:pPr marL="708660">
              <a:spcAft>
                <a:spcPts val="0"/>
              </a:spcAft>
              <a:buFont typeface="Wingdings" panose="05000000000000000000" pitchFamily="2" charset="2"/>
              <a:buChar char="§"/>
            </a:pPr>
            <a:r>
              <a:rPr lang="en-US" sz="2000" dirty="0" smtClean="0">
                <a:latin typeface="Arial Black" panose="020B0A04020102020204" pitchFamily="34" charset="0"/>
              </a:rPr>
              <a:t>Social Networking</a:t>
            </a:r>
          </a:p>
          <a:p>
            <a:pPr marL="708660">
              <a:spcAft>
                <a:spcPts val="0"/>
              </a:spcAft>
              <a:buFont typeface="Wingdings" panose="05000000000000000000" pitchFamily="2" charset="2"/>
              <a:buChar char="§"/>
            </a:pPr>
            <a:r>
              <a:rPr lang="en-US" sz="2000" dirty="0" smtClean="0">
                <a:latin typeface="Arial Black" panose="020B0A04020102020204" pitchFamily="34" charset="0"/>
              </a:rPr>
              <a:t>Stigma Work</a:t>
            </a:r>
            <a:endParaRPr lang="en-US" sz="2000" dirty="0">
              <a:latin typeface="Arial Black" panose="020B0A04020102020204" pitchFamily="34" charset="0"/>
            </a:endParaRPr>
          </a:p>
        </p:txBody>
      </p:sp>
    </p:spTree>
    <p:extLst>
      <p:ext uri="{BB962C8B-B14F-4D97-AF65-F5344CB8AC3E}">
        <p14:creationId xmlns:p14="http://schemas.microsoft.com/office/powerpoint/2010/main" val="1650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00B050"/>
                </a:solidFill>
                <a:latin typeface="Arial Black" panose="020B0A04020102020204" pitchFamily="34" charset="0"/>
              </a:rPr>
              <a:t>Indiana School Mental Health Initiative: SHAPE</a:t>
            </a:r>
            <a:r>
              <a:rPr lang="en-US" dirty="0" smtClean="0">
                <a:solidFill>
                  <a:srgbClr val="00B050"/>
                </a:solidFill>
              </a:rPr>
              <a:t/>
            </a:r>
            <a:br>
              <a:rPr lang="en-US" dirty="0" smtClean="0">
                <a:solidFill>
                  <a:srgbClr val="00B050"/>
                </a:solidFill>
              </a:rPr>
            </a:br>
            <a:endParaRPr lang="en-US" dirty="0">
              <a:solidFill>
                <a:srgbClr val="00B05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smtClean="0">
                <a:latin typeface="Arial Black" panose="020B0A04020102020204" pitchFamily="34" charset="0"/>
              </a:rPr>
              <a:t>What is SHAPE?</a:t>
            </a:r>
          </a:p>
          <a:p>
            <a:pPr>
              <a:buFont typeface="Wingdings" panose="05000000000000000000" pitchFamily="2" charset="2"/>
              <a:buChar char="§"/>
            </a:pPr>
            <a:endParaRPr lang="en-US" sz="2400" dirty="0">
              <a:latin typeface="Arial Black" panose="020B0A04020102020204" pitchFamily="34" charset="0"/>
            </a:endParaRPr>
          </a:p>
        </p:txBody>
      </p:sp>
    </p:spTree>
    <p:extLst>
      <p:ext uri="{BB962C8B-B14F-4D97-AF65-F5344CB8AC3E}">
        <p14:creationId xmlns:p14="http://schemas.microsoft.com/office/powerpoint/2010/main" val="1175830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1892" y="1088855"/>
            <a:ext cx="6802482" cy="4287049"/>
          </a:xfrm>
        </p:spPr>
        <p:txBody>
          <a:bodyPr>
            <a:normAutofit fontScale="85000" lnSpcReduction="10000"/>
          </a:bodyPr>
          <a:lstStyle/>
          <a:p>
            <a:pPr marL="0" indent="0">
              <a:buNone/>
            </a:pPr>
            <a:endParaRPr lang="en-US" sz="2500" dirty="0"/>
          </a:p>
          <a:p>
            <a:r>
              <a:rPr lang="en-US" sz="2500" dirty="0"/>
              <a:t>The School Health Assessment and Performance Evaluation (SHAPE) System is a free, interactive system designed to improve school mental health </a:t>
            </a:r>
            <a:r>
              <a:rPr lang="en-US" sz="2500" b="1" dirty="0">
                <a:solidFill>
                  <a:srgbClr val="0070C0"/>
                </a:solidFill>
              </a:rPr>
              <a:t>accountability, excellence, and sustainability</a:t>
            </a:r>
            <a:r>
              <a:rPr lang="en-US" sz="2500" b="1" dirty="0"/>
              <a:t>.</a:t>
            </a:r>
          </a:p>
          <a:p>
            <a:r>
              <a:rPr lang="en-US" sz="2500" dirty="0"/>
              <a:t>SHAPE is the web-based portal by which comprehensive school mental health systems can access the </a:t>
            </a:r>
            <a:r>
              <a:rPr lang="en-US" sz="2500" b="1" dirty="0">
                <a:solidFill>
                  <a:srgbClr val="0070C0"/>
                </a:solidFill>
              </a:rPr>
              <a:t>National School Mental Health Census and Performance Measures</a:t>
            </a:r>
            <a:r>
              <a:rPr lang="en-US" sz="2500" dirty="0"/>
              <a:t>.</a:t>
            </a:r>
          </a:p>
          <a:p>
            <a:r>
              <a:rPr lang="en-US" sz="2500" dirty="0"/>
              <a:t>SHAPE is hosted by the Center for School Mental Health and funded in part by the US Department of Health and Human Services.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567" y="504825"/>
            <a:ext cx="311086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57400" y="5457668"/>
            <a:ext cx="5257800" cy="523220"/>
          </a:xfrm>
          <a:prstGeom prst="rect">
            <a:avLst/>
          </a:prstGeom>
          <a:noFill/>
        </p:spPr>
        <p:txBody>
          <a:bodyPr wrap="square" rtlCol="0">
            <a:spAutoFit/>
          </a:bodyPr>
          <a:lstStyle/>
          <a:p>
            <a:pPr algn="ctr"/>
            <a:r>
              <a:rPr lang="en-US" sz="2800" b="1" u="sng" dirty="0">
                <a:solidFill>
                  <a:srgbClr val="0070C0"/>
                </a:solidFill>
              </a:rPr>
              <a:t>www.theshapesystem.com</a:t>
            </a:r>
          </a:p>
        </p:txBody>
      </p:sp>
    </p:spTree>
    <p:extLst>
      <p:ext uri="{BB962C8B-B14F-4D97-AF65-F5344CB8AC3E}">
        <p14:creationId xmlns:p14="http://schemas.microsoft.com/office/powerpoint/2010/main" val="120684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870" y="692642"/>
            <a:ext cx="8004391" cy="638906"/>
          </a:xfrm>
        </p:spPr>
        <p:txBody>
          <a:bodyPr>
            <a:normAutofit fontScale="90000"/>
          </a:bodyPr>
          <a:lstStyle/>
          <a:p>
            <a:r>
              <a:rPr lang="en-US" sz="4000" dirty="0"/>
              <a:t>Schools and School Districts Can Use SHAPE To:</a:t>
            </a:r>
          </a:p>
        </p:txBody>
      </p:sp>
      <p:sp>
        <p:nvSpPr>
          <p:cNvPr id="5" name="Text Placeholder 4"/>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sz="3000" dirty="0" smtClean="0"/>
              <a:t>Document their service array and multi-tiered services and supports</a:t>
            </a:r>
          </a:p>
          <a:p>
            <a:r>
              <a:rPr lang="en-US" sz="3000" dirty="0"/>
              <a:t>Advance a data-driven mental health team process for the school or </a:t>
            </a:r>
            <a:r>
              <a:rPr lang="en-US" sz="3000" dirty="0" smtClean="0"/>
              <a:t>district</a:t>
            </a:r>
            <a:endParaRPr lang="en-US" sz="3000" dirty="0"/>
          </a:p>
          <a:p>
            <a:pPr lvl="1"/>
            <a:r>
              <a:rPr lang="en-US" sz="2500" dirty="0"/>
              <a:t>Strategic Team Planning</a:t>
            </a:r>
          </a:p>
          <a:p>
            <a:pPr lvl="1"/>
            <a:r>
              <a:rPr lang="en-US" sz="2500" dirty="0"/>
              <a:t>Free Custom </a:t>
            </a:r>
            <a:r>
              <a:rPr lang="en-US" sz="2500" dirty="0" smtClean="0"/>
              <a:t>Reports</a:t>
            </a:r>
            <a:endParaRPr lang="en-US" sz="2500" dirty="0"/>
          </a:p>
          <a:p>
            <a:r>
              <a:rPr lang="en-US" sz="3000" dirty="0"/>
              <a:t>Access targeted resources to help advance your school mental health quality and sustainability</a:t>
            </a:r>
          </a:p>
          <a:p>
            <a:endParaRPr lang="en-US" sz="3000" dirty="0"/>
          </a:p>
          <a:p>
            <a:pPr marL="0" indent="0">
              <a:buNone/>
            </a:pPr>
            <a:endParaRPr lang="en-US" sz="2500" dirty="0"/>
          </a:p>
        </p:txBody>
      </p:sp>
    </p:spTree>
    <p:extLst>
      <p:ext uri="{BB962C8B-B14F-4D97-AF65-F5344CB8AC3E}">
        <p14:creationId xmlns:p14="http://schemas.microsoft.com/office/powerpoint/2010/main" val="133953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65"/>
            <a:ext cx="9144000" cy="1143000"/>
          </a:xfrm>
        </p:spPr>
        <p:txBody>
          <a:bodyPr>
            <a:normAutofit fontScale="90000"/>
          </a:bodyPr>
          <a:lstStyle/>
          <a:p>
            <a:r>
              <a:rPr lang="en-US" sz="4000" dirty="0"/>
              <a:t>Schools and School Districts Can Use SHAPE To:</a:t>
            </a:r>
          </a:p>
        </p:txBody>
      </p:sp>
      <p:sp>
        <p:nvSpPr>
          <p:cNvPr id="3" name="Content Placeholder 2"/>
          <p:cNvSpPr>
            <a:spLocks noGrp="1"/>
          </p:cNvSpPr>
          <p:nvPr>
            <p:ph idx="1"/>
          </p:nvPr>
        </p:nvSpPr>
        <p:spPr>
          <a:xfrm>
            <a:off x="380999" y="1219200"/>
            <a:ext cx="8610599" cy="4525963"/>
          </a:xfrm>
        </p:spPr>
        <p:txBody>
          <a:bodyPr>
            <a:normAutofit/>
          </a:bodyPr>
          <a:lstStyle/>
          <a:p>
            <a:r>
              <a:rPr lang="en-US" sz="3000" dirty="0"/>
              <a:t>Achieve SHAPE Recognition to increase opportunities for federal, state and local grant funding</a:t>
            </a:r>
          </a:p>
          <a:p>
            <a:pPr marL="0" indent="0">
              <a:buNone/>
            </a:pPr>
            <a:endParaRPr lang="en-US" sz="2500" dirty="0"/>
          </a:p>
        </p:txBody>
      </p:sp>
      <p:pic>
        <p:nvPicPr>
          <p:cNvPr id="4" name="Picture 3">
            <a:hlinkClick r:id="rId3"/>
          </p:cNvPr>
          <p:cNvPicPr/>
          <p:nvPr/>
        </p:nvPicPr>
        <p:blipFill>
          <a:blip r:embed="rId4" cstate="print"/>
          <a:srcRect/>
          <a:stretch>
            <a:fillRect/>
          </a:stretch>
        </p:blipFill>
        <p:spPr bwMode="auto">
          <a:xfrm>
            <a:off x="8001000" y="6019800"/>
            <a:ext cx="990599" cy="705547"/>
          </a:xfrm>
          <a:prstGeom prst="rect">
            <a:avLst/>
          </a:prstGeom>
          <a:noFill/>
          <a:ln w="9525">
            <a:noFill/>
            <a:miter lim="800000"/>
            <a:headEnd/>
            <a:tailEnd/>
          </a:ln>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66" y="2667000"/>
            <a:ext cx="6815043" cy="420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21984">
            <a:off x="6680067" y="2740515"/>
            <a:ext cx="2542622" cy="19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260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Why would a district use SHAPE?</a:t>
            </a:r>
          </a:p>
        </p:txBody>
      </p:sp>
      <p:sp>
        <p:nvSpPr>
          <p:cNvPr id="4" name="Text Placeholder 3"/>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Districts that: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R="0" lvl="0" defTabSz="914400" eaLnBrk="1" fontAlgn="auto" latinLnBrk="0" hangingPunct="1">
              <a:lnSpc>
                <a:spcPct val="100000"/>
              </a:lnSpc>
              <a:spcBef>
                <a:spcPts val="0"/>
              </a:spcBef>
              <a:spcAft>
                <a:spcPts val="0"/>
              </a:spcAft>
              <a:buClrTx/>
              <a:buSzTx/>
              <a:buFont typeface="Wingdings" charset="2"/>
              <a:buChar char="Ø"/>
              <a:tabLst/>
              <a:defRPr/>
            </a:pPr>
            <a:r>
              <a:rPr lang="en-US" dirty="0"/>
              <a:t>want to document what </a:t>
            </a:r>
            <a:r>
              <a:rPr lang="en-US" b="1" dirty="0"/>
              <a:t>mental health services </a:t>
            </a:r>
            <a:r>
              <a:rPr lang="en-US" dirty="0"/>
              <a:t>they have </a:t>
            </a:r>
            <a:r>
              <a:rPr lang="en-US" b="1" dirty="0"/>
              <a:t>across tiers of support </a:t>
            </a:r>
            <a:r>
              <a:rPr lang="en-US" dirty="0"/>
              <a:t>in the district</a:t>
            </a:r>
          </a:p>
          <a:p>
            <a:pPr marR="0" lvl="0" defTabSz="914400" eaLnBrk="1" fontAlgn="auto" latinLnBrk="0" hangingPunct="1">
              <a:lnSpc>
                <a:spcPct val="100000"/>
              </a:lnSpc>
              <a:spcBef>
                <a:spcPts val="0"/>
              </a:spcBef>
              <a:spcAft>
                <a:spcPts val="0"/>
              </a:spcAft>
              <a:buClrTx/>
              <a:buSzTx/>
              <a:buFont typeface="Wingdings" charset="2"/>
              <a:buChar char="Ø"/>
              <a:tabLst/>
              <a:defRPr/>
            </a:pPr>
            <a:endParaRPr lang="en-US" dirty="0"/>
          </a:p>
          <a:p>
            <a:pPr marR="0" lvl="0" defTabSz="914400" eaLnBrk="1" fontAlgn="auto" latinLnBrk="0" hangingPunct="1">
              <a:lnSpc>
                <a:spcPct val="100000"/>
              </a:lnSpc>
              <a:spcBef>
                <a:spcPts val="0"/>
              </a:spcBef>
              <a:spcAft>
                <a:spcPts val="0"/>
              </a:spcAft>
              <a:buClrTx/>
              <a:buSzTx/>
              <a:buFont typeface="Wingdings" charset="2"/>
              <a:buChar char="Ø"/>
              <a:tabLst/>
              <a:defRPr/>
            </a:pPr>
            <a:r>
              <a:rPr lang="en-US" dirty="0"/>
              <a:t>need a uniform </a:t>
            </a:r>
            <a:r>
              <a:rPr lang="en-US" b="1" dirty="0"/>
              <a:t>quality improvement process </a:t>
            </a:r>
            <a:r>
              <a:rPr lang="en-US" dirty="0"/>
              <a:t>process to understand school mental health strengths and needs throughout the district</a:t>
            </a:r>
          </a:p>
          <a:p>
            <a:pPr marR="0" lvl="0" defTabSz="914400" eaLnBrk="1" fontAlgn="auto" latinLnBrk="0" hangingPunct="1">
              <a:lnSpc>
                <a:spcPct val="100000"/>
              </a:lnSpc>
              <a:spcBef>
                <a:spcPts val="0"/>
              </a:spcBef>
              <a:spcAft>
                <a:spcPts val="0"/>
              </a:spcAft>
              <a:buClrTx/>
              <a:buSzTx/>
              <a:buFont typeface="Wingdings" charset="2"/>
              <a:buChar char="Ø"/>
              <a:tabLst/>
              <a:defRPr/>
            </a:pPr>
            <a:endParaRPr lang="en-US" dirty="0"/>
          </a:p>
          <a:p>
            <a:pPr marR="0" lvl="0" defTabSz="914400" eaLnBrk="1" fontAlgn="auto" latinLnBrk="0" hangingPunct="1">
              <a:lnSpc>
                <a:spcPct val="100000"/>
              </a:lnSpc>
              <a:spcBef>
                <a:spcPts val="0"/>
              </a:spcBef>
              <a:spcAft>
                <a:spcPts val="0"/>
              </a:spcAft>
              <a:buClrTx/>
              <a:buSzTx/>
              <a:buFont typeface="Wingdings" charset="2"/>
              <a:buChar char="Ø"/>
              <a:tabLst/>
              <a:defRPr/>
            </a:pPr>
            <a:r>
              <a:rPr lang="en-US" dirty="0"/>
              <a:t>would like to </a:t>
            </a:r>
            <a:r>
              <a:rPr lang="en-US" b="1" dirty="0"/>
              <a:t>standardize the process of school-community mental health partnerships </a:t>
            </a:r>
            <a:r>
              <a:rPr lang="en-US" dirty="0"/>
              <a:t>in their district, while still allowing schools to individualize services to their needs</a:t>
            </a:r>
          </a:p>
        </p:txBody>
      </p:sp>
    </p:spTree>
    <p:extLst>
      <p:ext uri="{BB962C8B-B14F-4D97-AF65-F5344CB8AC3E}">
        <p14:creationId xmlns:p14="http://schemas.microsoft.com/office/powerpoint/2010/main" val="327920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Why would a school use SHAPE?</a:t>
            </a:r>
          </a:p>
        </p:txBody>
      </p:sp>
      <p:sp>
        <p:nvSpPr>
          <p:cNvPr id="4" name="Text Placeholder 3"/>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Schools that: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R="0" lvl="0" defTabSz="914400" eaLnBrk="1" fontAlgn="auto" latinLnBrk="0" hangingPunct="1">
              <a:lnSpc>
                <a:spcPct val="100000"/>
              </a:lnSpc>
              <a:spcBef>
                <a:spcPts val="0"/>
              </a:spcBef>
              <a:spcAft>
                <a:spcPts val="0"/>
              </a:spcAft>
              <a:buClrTx/>
              <a:buSzTx/>
              <a:buFont typeface="Wingdings" charset="2"/>
              <a:buChar char="Ø"/>
              <a:tabLst/>
              <a:defRPr/>
            </a:pPr>
            <a:r>
              <a:rPr lang="en-US" dirty="0"/>
              <a:t>want to document their school- and community-employed mental health staffing</a:t>
            </a:r>
          </a:p>
          <a:p>
            <a:pPr marR="0" lvl="0" defTabSz="914400" eaLnBrk="1" fontAlgn="auto" latinLnBrk="0" hangingPunct="1">
              <a:lnSpc>
                <a:spcPct val="100000"/>
              </a:lnSpc>
              <a:spcBef>
                <a:spcPts val="0"/>
              </a:spcBef>
              <a:spcAft>
                <a:spcPts val="0"/>
              </a:spcAft>
              <a:buClrTx/>
              <a:buSzTx/>
              <a:buFont typeface="Wingdings" charset="2"/>
              <a:buChar char="Ø"/>
              <a:tabLst/>
              <a:defRPr/>
            </a:pPr>
            <a:endParaRPr lang="en-US" dirty="0"/>
          </a:p>
          <a:p>
            <a:pPr marR="0" lvl="0" defTabSz="914400" eaLnBrk="1" fontAlgn="auto" latinLnBrk="0" hangingPunct="1">
              <a:lnSpc>
                <a:spcPct val="100000"/>
              </a:lnSpc>
              <a:spcBef>
                <a:spcPts val="0"/>
              </a:spcBef>
              <a:spcAft>
                <a:spcPts val="0"/>
              </a:spcAft>
              <a:buClrTx/>
              <a:buSzTx/>
              <a:buFont typeface="Wingdings" charset="2"/>
              <a:buChar char="Ø"/>
              <a:tabLst/>
              <a:defRPr/>
            </a:pPr>
            <a:r>
              <a:rPr lang="en-US" dirty="0"/>
              <a:t>need to identify what services they have for specific problem areas across a multi-tiered system of support (MTSS)</a:t>
            </a:r>
          </a:p>
          <a:p>
            <a:pPr marR="0" lvl="0" defTabSz="914400" eaLnBrk="1" fontAlgn="auto" latinLnBrk="0" hangingPunct="1">
              <a:lnSpc>
                <a:spcPct val="100000"/>
              </a:lnSpc>
              <a:spcBef>
                <a:spcPts val="0"/>
              </a:spcBef>
              <a:spcAft>
                <a:spcPts val="0"/>
              </a:spcAft>
              <a:buClrTx/>
              <a:buSzTx/>
              <a:buFont typeface="Wingdings" charset="2"/>
              <a:buChar char="Ø"/>
              <a:tabLst/>
              <a:defRPr/>
            </a:pPr>
            <a:endParaRPr lang="en-US" dirty="0"/>
          </a:p>
          <a:p>
            <a:pPr marR="0" lvl="0" defTabSz="914400" eaLnBrk="1" fontAlgn="auto" latinLnBrk="0" hangingPunct="1">
              <a:lnSpc>
                <a:spcPct val="100000"/>
              </a:lnSpc>
              <a:spcBef>
                <a:spcPts val="0"/>
              </a:spcBef>
              <a:spcAft>
                <a:spcPts val="0"/>
              </a:spcAft>
              <a:buClrTx/>
              <a:buSzTx/>
              <a:buFont typeface="Wingdings" charset="2"/>
              <a:buChar char="Ø"/>
              <a:tabLst/>
              <a:defRPr/>
            </a:pPr>
            <a:r>
              <a:rPr lang="en-US" dirty="0"/>
              <a:t>are interested in improving their universal screening practices, but don’t know where to start</a:t>
            </a:r>
          </a:p>
          <a:p>
            <a:pPr marR="0" lvl="0" defTabSz="914400" eaLnBrk="1" fontAlgn="auto" latinLnBrk="0" hangingPunct="1">
              <a:lnSpc>
                <a:spcPct val="100000"/>
              </a:lnSpc>
              <a:spcBef>
                <a:spcPts val="0"/>
              </a:spcBef>
              <a:spcAft>
                <a:spcPts val="0"/>
              </a:spcAft>
              <a:buClrTx/>
              <a:buSzTx/>
              <a:buFont typeface="Wingdings" charset="2"/>
              <a:buChar char="Ø"/>
              <a:tabLst/>
              <a:defRPr/>
            </a:pPr>
            <a:endParaRPr lang="en-US" dirty="0"/>
          </a:p>
          <a:p>
            <a:pPr marR="0" lvl="0" defTabSz="914400" eaLnBrk="1" fontAlgn="auto" latinLnBrk="0" hangingPunct="1">
              <a:lnSpc>
                <a:spcPct val="100000"/>
              </a:lnSpc>
              <a:spcBef>
                <a:spcPts val="0"/>
              </a:spcBef>
              <a:spcAft>
                <a:spcPts val="0"/>
              </a:spcAft>
              <a:buClrTx/>
              <a:buSzTx/>
              <a:buFont typeface="Wingdings" charset="2"/>
              <a:buChar char="Ø"/>
              <a:tabLst/>
              <a:defRPr/>
            </a:pPr>
            <a:r>
              <a:rPr lang="en-US" dirty="0"/>
              <a:t>would like to better partner with community mental health providers, but want to be sure that added services meet needs, and are complementary with and augment existing staff supports </a:t>
            </a:r>
          </a:p>
        </p:txBody>
      </p:sp>
    </p:spTree>
    <p:extLst>
      <p:ext uri="{BB962C8B-B14F-4D97-AF65-F5344CB8AC3E}">
        <p14:creationId xmlns:p14="http://schemas.microsoft.com/office/powerpoint/2010/main" val="3777177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2006/documentManagement/types"/>
    <ds:schemaRef ds:uri="http://purl.org/dc/terms/"/>
    <ds:schemaRef ds:uri="http://www.w3.org/XML/1998/namespace"/>
    <ds:schemaRef ds:uri="http://purl.org/dc/dcmitype/"/>
    <ds:schemaRef ds:uri="http://schemas.microsoft.com/office/2006/metadata/properties"/>
    <ds:schemaRef ds:uri="http://schemas.microsoft.com/sharepoint/v3/field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IU-standard-template</Template>
  <TotalTime>67</TotalTime>
  <Words>758</Words>
  <Application>Microsoft Office PowerPoint</Application>
  <PresentationFormat>On-screen Show (4:3)</PresentationFormat>
  <Paragraphs>104</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Wingdings</vt:lpstr>
      <vt:lpstr>Main</vt:lpstr>
      <vt:lpstr>      Christy Gauss, Project Coordinator Indiana School Mental Health Initiative   Dr. Cathy Pratt, BCBA-D Director, Indiana Resource Center for Autism   Kristan Sievers-Coffer Indiana Department of Education   </vt:lpstr>
      <vt:lpstr>Indiana School Mental Health Initiative: Our Vision </vt:lpstr>
      <vt:lpstr>Indiana School Mental Health Initiative: Activities</vt:lpstr>
      <vt:lpstr>Indiana School Mental Health Initiative: SHAPE </vt:lpstr>
      <vt:lpstr>PowerPoint Presentation</vt:lpstr>
      <vt:lpstr>Schools and School Districts Can Use SHAPE To:</vt:lpstr>
      <vt:lpstr>Schools and School Districts Can Use SHAPE To:</vt:lpstr>
      <vt:lpstr>Why would a district use SHAPE?</vt:lpstr>
      <vt:lpstr>Why would a school use SHAPE?</vt:lpstr>
      <vt:lpstr>Available this Fall</vt:lpstr>
      <vt:lpstr>TRS Assessment</vt:lpstr>
      <vt:lpstr>SMH Playbook</vt:lpstr>
      <vt:lpstr> More questions about SHAPE? </vt:lpstr>
      <vt:lpstr>Indiana School Mental Health Initiative: Our Vision </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Unnecessarily extra long title of presentation</dc:title>
  <dc:creator>Paul, Cheryl Lynn</dc:creator>
  <cp:lastModifiedBy>Gauss, Christy</cp:lastModifiedBy>
  <cp:revision>15</cp:revision>
  <cp:lastPrinted>2017-09-05T14:20:02Z</cp:lastPrinted>
  <dcterms:created xsi:type="dcterms:W3CDTF">2017-07-26T18:28:35Z</dcterms:created>
  <dcterms:modified xsi:type="dcterms:W3CDTF">2017-09-22T14:52:10Z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