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20" r:id="rId2"/>
    <p:sldId id="479" r:id="rId3"/>
    <p:sldId id="481" r:id="rId4"/>
    <p:sldId id="483" r:id="rId5"/>
    <p:sldId id="485" r:id="rId6"/>
    <p:sldId id="487" r:id="rId7"/>
    <p:sldId id="521" r:id="rId8"/>
    <p:sldId id="522" r:id="rId9"/>
    <p:sldId id="523" r:id="rId10"/>
    <p:sldId id="489" r:id="rId11"/>
    <p:sldId id="491" r:id="rId12"/>
    <p:sldId id="493" r:id="rId13"/>
    <p:sldId id="495" r:id="rId14"/>
    <p:sldId id="497" r:id="rId15"/>
    <p:sldId id="499" r:id="rId16"/>
    <p:sldId id="501" r:id="rId17"/>
    <p:sldId id="503" r:id="rId18"/>
    <p:sldId id="505" r:id="rId19"/>
    <p:sldId id="507" r:id="rId20"/>
    <p:sldId id="509" r:id="rId21"/>
    <p:sldId id="511" r:id="rId22"/>
    <p:sldId id="513" r:id="rId23"/>
    <p:sldId id="515" r:id="rId24"/>
    <p:sldId id="517" r:id="rId25"/>
    <p:sldId id="519" r:id="rId26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 autoAdjust="0"/>
    <p:restoredTop sz="93950" autoAdjust="0"/>
  </p:normalViewPr>
  <p:slideViewPr>
    <p:cSldViewPr>
      <p:cViewPr>
        <p:scale>
          <a:sx n="66" d="100"/>
          <a:sy n="66" d="100"/>
        </p:scale>
        <p:origin x="-221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17AF51-2430-4722-AAF9-F7BF402F975F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CB0A55-6D1D-411F-8322-182A599A4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6BFDA6-94A9-4D60-B391-B109E202616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3EA1BC-32CC-4195-B627-5FAA2C6FE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07AD-DBC6-4F6C-A242-504AC962B34B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8DC4-A1B2-42AF-A8E3-6BAD9F97819E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605F-9ED5-4B60-AAB3-9011258394D4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ECDF-958E-4B97-936C-2207597FE876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F925-9D95-417F-A3EB-0AF2135BED08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473-47E6-4E6A-9F3A-E7ADA4C67276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7375-1E97-4DD5-8086-C5B16ECB5B5E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E593-5E19-46CB-9827-832A0A0CCF60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68B-6DC2-4D52-AA45-A1D37090C704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7B0F-224E-4A27-995D-A16C00458107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71B-5503-474F-8D0A-E5A2DB95F16E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9D40-E384-4884-A798-E72DC1B804A7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F1028-B567-4DAC-ABBC-13B7598AF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On Your Oxygen Mask!</a:t>
            </a:r>
            <a:br>
              <a:rPr lang="en-US" dirty="0" smtClean="0"/>
            </a:br>
            <a:r>
              <a:rPr lang="en-US" dirty="0" smtClean="0"/>
              <a:t>The Brain, Behavior,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Dr. Lori Desautels</a:t>
            </a:r>
          </a:p>
          <a:p>
            <a:r>
              <a:rPr lang="en-US" dirty="0" smtClean="0"/>
              <a:t>Butler University/ College of Education</a:t>
            </a:r>
          </a:p>
          <a:p>
            <a:r>
              <a:rPr lang="en-US" dirty="0" smtClean="0"/>
              <a:t>ldesaute@butler.edu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Revelations in Education</a:t>
            </a:r>
          </a:p>
          <a:p>
            <a:r>
              <a:rPr lang="en-US" dirty="0" err="1" smtClean="0"/>
              <a:t>Desautels_phd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93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Attachment and the Brain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Emotions are contagious</a:t>
            </a:r>
          </a:p>
          <a:p>
            <a:r>
              <a:rPr lang="en-US" dirty="0"/>
              <a:t>Children and youth who have experienced adversity have a higher concentration of brain cell growth in the midbrain. They are oversensitive to perceived threats and have lower levels of serotonin, which is linked to anxiety, depression, and aggression!</a:t>
            </a:r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6758"/>
            <a:ext cx="4038600" cy="307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07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Tissue and Teaching?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Memory, neural tissue and development all change with patterned repetitive activity! The systems in your brain that get repeatedly activated will change. This experience-dependent development is one of the most important properties of neural tissue!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Early experiences with others mold our world views-negative or positive! These are our memory templates. 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17" y="3657600"/>
            <a:ext cx="3389884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31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and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Fear affects all parts of the brain </a:t>
            </a:r>
          </a:p>
          <a:p>
            <a:r>
              <a:rPr lang="en-US" dirty="0" smtClean="0"/>
              <a:t>We are feeling creatures who think! </a:t>
            </a:r>
          </a:p>
          <a:p>
            <a:r>
              <a:rPr lang="en-US" dirty="0" smtClean="0"/>
              <a:t>Brain doesn’t know the difference between a thought of the trauma or the actual adverse experience! </a:t>
            </a:r>
          </a:p>
          <a:p>
            <a:r>
              <a:rPr lang="en-US" dirty="0" smtClean="0"/>
              <a:t>Shame: What is this? Beneath all violence!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2326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tend to prefer the certainty of misery to the misery of uncertainty! As teachers we see this and do not  understand! 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34256"/>
            <a:ext cx="2743200" cy="25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8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and Adversity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very same capacity that allows us to bond with one another also allows us to collaborate to defeat a common enemy. What  permits us to perform great acts of love, also allows us to dehumanize others who are not like us or are not  a part of our clan. This tribalism can result in the most extreme forms of hatred and violence!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Environments and neurological state of mind are intimately connected</a:t>
            </a:r>
          </a:p>
          <a:p>
            <a:r>
              <a:rPr lang="en-US" dirty="0" smtClean="0"/>
              <a:t>Attachment is the carrier of all development! </a:t>
            </a:r>
          </a:p>
          <a:p>
            <a:r>
              <a:rPr lang="en-US" dirty="0" smtClean="0"/>
              <a:t>The majority of your most difficult students have a history filled with negative experiences! School history may be filled with  referrals, punitive interventions, and sustained failure.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69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876799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Same thoughts</a:t>
            </a:r>
          </a:p>
          <a:p>
            <a:r>
              <a:rPr lang="en-US" sz="3600" dirty="0"/>
              <a:t>Same choices</a:t>
            </a:r>
          </a:p>
          <a:p>
            <a:r>
              <a:rPr lang="en-US" sz="3600" dirty="0"/>
              <a:t>Same Actions/ Behaviors</a:t>
            </a:r>
          </a:p>
          <a:p>
            <a:r>
              <a:rPr lang="en-US" sz="3600" dirty="0"/>
              <a:t>Same Feelings</a:t>
            </a:r>
          </a:p>
          <a:p>
            <a:r>
              <a:rPr lang="en-US" sz="3600" dirty="0"/>
              <a:t>Same brain activity which activates the same brain circuits, and reproduces the same brain chemistry in the same way. </a:t>
            </a:r>
          </a:p>
          <a:p>
            <a:r>
              <a:rPr lang="en-US" sz="3600" dirty="0"/>
              <a:t>The same brain chemistry signals the same genes</a:t>
            </a:r>
          </a:p>
          <a:p>
            <a:r>
              <a:rPr lang="en-US" sz="3600" dirty="0"/>
              <a:t>Same gene expression creates the same proteins, the building blocks of cells which keep the body the same as the proteins are the expression of life and health… literally!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81" y="1524000"/>
            <a:ext cx="33974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17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Increased levels of dopamine</a:t>
            </a:r>
          </a:p>
          <a:p>
            <a:r>
              <a:rPr lang="en-US" dirty="0" smtClean="0"/>
              <a:t>Lower baseline for dopamine</a:t>
            </a:r>
          </a:p>
          <a:p>
            <a:r>
              <a:rPr lang="en-US" dirty="0" smtClean="0"/>
              <a:t>Gray and white matter</a:t>
            </a:r>
          </a:p>
          <a:p>
            <a:r>
              <a:rPr lang="en-US" dirty="0" smtClean="0"/>
              <a:t>Identity</a:t>
            </a:r>
          </a:p>
          <a:p>
            <a:r>
              <a:rPr lang="en-US" dirty="0" smtClean="0"/>
              <a:t>Peers</a:t>
            </a:r>
          </a:p>
          <a:p>
            <a:r>
              <a:rPr lang="en-US" dirty="0"/>
              <a:t>The third type of behavior shaped by the increased reward drives of the adolescent brain is something called </a:t>
            </a:r>
            <a:r>
              <a:rPr lang="en-US" i="1" dirty="0" err="1"/>
              <a:t>hyperrationality</a:t>
            </a:r>
            <a:r>
              <a:rPr lang="en-US" dirty="0"/>
              <a:t>. This is how we think in literal, concrete terms. We examine just the facts of a situation and don’t see the big </a:t>
            </a:r>
            <a:r>
              <a:rPr lang="en-US" dirty="0" smtClean="0"/>
              <a:t>picture.</a:t>
            </a:r>
          </a:p>
          <a:p>
            <a:r>
              <a:rPr lang="en-US" dirty="0" smtClean="0"/>
              <a:t>Less serotonin and more </a:t>
            </a:r>
            <a:r>
              <a:rPr lang="en-US" dirty="0" err="1" smtClean="0"/>
              <a:t>testosterine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029" name="Picture 5" descr="C:\Users\Lori\AppData\Local\Microsoft\Windows\INetCache\IE\7Y1XFWK1\Te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114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4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in Adolescence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Emotional Spark</a:t>
            </a:r>
          </a:p>
          <a:p>
            <a:r>
              <a:rPr lang="en-US" dirty="0"/>
              <a:t>Social Engagement </a:t>
            </a:r>
          </a:p>
          <a:p>
            <a:r>
              <a:rPr lang="en-US" dirty="0"/>
              <a:t>Novelty seeking</a:t>
            </a:r>
          </a:p>
          <a:p>
            <a:r>
              <a:rPr lang="en-US" dirty="0"/>
              <a:t>Creative Explorations </a:t>
            </a:r>
            <a:endParaRPr lang="en-US" dirty="0" smtClean="0"/>
          </a:p>
          <a:p>
            <a:r>
              <a:rPr lang="en-US" dirty="0"/>
              <a:t>Grows from the inside out and from back to front!</a:t>
            </a:r>
          </a:p>
          <a:p>
            <a:endParaRPr lang="en-US" dirty="0"/>
          </a:p>
          <a:p>
            <a:r>
              <a:rPr lang="en-US" dirty="0"/>
              <a:t>3 Years </a:t>
            </a:r>
            <a:r>
              <a:rPr lang="en-US" dirty="0" smtClean="0"/>
              <a:t>Old: </a:t>
            </a:r>
            <a:r>
              <a:rPr lang="en-US" dirty="0"/>
              <a:t>90% of adult size! </a:t>
            </a:r>
          </a:p>
          <a:p>
            <a:r>
              <a:rPr lang="en-US" dirty="0" smtClean="0"/>
              <a:t>10–14 </a:t>
            </a:r>
            <a:r>
              <a:rPr lang="en-US" dirty="0"/>
              <a:t>years of </a:t>
            </a:r>
            <a:r>
              <a:rPr lang="en-US" dirty="0" smtClean="0"/>
              <a:t>age:  </a:t>
            </a:r>
            <a:r>
              <a:rPr lang="en-US" dirty="0"/>
              <a:t>Second greatest time of brain development!  Our middle school students need more emotional support than we ever thought! </a:t>
            </a:r>
          </a:p>
          <a:p>
            <a:r>
              <a:rPr lang="en-US" dirty="0"/>
              <a:t>Executive Functions</a:t>
            </a:r>
          </a:p>
          <a:p>
            <a:r>
              <a:rPr lang="en-US" dirty="0" smtClean="0"/>
              <a:t>Development is messy!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334"/>
            <a:ext cx="3962400" cy="4983229"/>
          </a:xfrm>
        </p:spPr>
      </p:pic>
    </p:spTree>
    <p:extLst>
      <p:ext uri="{BB962C8B-B14F-4D97-AF65-F5344CB8AC3E}">
        <p14:creationId xmlns:p14="http://schemas.microsoft.com/office/powerpoint/2010/main" val="1237099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Connection/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Built in attachment programs which strongly motivate us to seek out positive bonds with caring adults! </a:t>
            </a:r>
          </a:p>
          <a:p>
            <a:r>
              <a:rPr lang="en-US" dirty="0"/>
              <a:t>All behavior is communication </a:t>
            </a:r>
            <a:r>
              <a:rPr lang="en-US" dirty="0" smtClean="0"/>
              <a:t>/ function</a:t>
            </a:r>
            <a:endParaRPr lang="en-US" dirty="0"/>
          </a:p>
          <a:p>
            <a:r>
              <a:rPr lang="en-US" dirty="0"/>
              <a:t>Children and adolescents will always look misbehaved before they look stupid!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63" y="1676400"/>
            <a:ext cx="42763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202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Stress response changes neural circuitry</a:t>
            </a:r>
          </a:p>
          <a:p>
            <a:r>
              <a:rPr lang="en-US" dirty="0"/>
              <a:t>Amygdala doesn’t respond to words- </a:t>
            </a:r>
            <a:r>
              <a:rPr lang="en-US" dirty="0" smtClean="0"/>
              <a:t>feelings!</a:t>
            </a:r>
            <a:endParaRPr lang="en-US" dirty="0"/>
          </a:p>
          <a:p>
            <a:r>
              <a:rPr lang="en-US" dirty="0"/>
              <a:t>To </a:t>
            </a:r>
            <a:r>
              <a:rPr lang="en-US" dirty="0" smtClean="0"/>
              <a:t>co-regulate </a:t>
            </a:r>
            <a:r>
              <a:rPr lang="en-US" dirty="0"/>
              <a:t>is fundamental to discipline and deep understanding and behavioral changes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700049" cy="406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20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Discipline! A New Neural Path!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Movement , Space and Breath! Focused Attention Practices</a:t>
            </a:r>
          </a:p>
          <a:p>
            <a:r>
              <a:rPr lang="en-US" dirty="0" smtClean="0"/>
              <a:t>Drawing and Coloring</a:t>
            </a:r>
            <a:endParaRPr lang="en-US" dirty="0"/>
          </a:p>
          <a:p>
            <a:r>
              <a:rPr lang="en-US" dirty="0" smtClean="0"/>
              <a:t>Validation</a:t>
            </a:r>
            <a:endParaRPr lang="en-US" dirty="0"/>
          </a:p>
          <a:p>
            <a:r>
              <a:rPr lang="en-US" dirty="0"/>
              <a:t>Power of Questions</a:t>
            </a:r>
          </a:p>
          <a:p>
            <a:r>
              <a:rPr lang="en-US" dirty="0"/>
              <a:t>Emotional First Aid Kit!</a:t>
            </a:r>
          </a:p>
          <a:p>
            <a:r>
              <a:rPr lang="en-US" dirty="0"/>
              <a:t>Choices</a:t>
            </a:r>
          </a:p>
          <a:p>
            <a:r>
              <a:rPr lang="en-US" dirty="0"/>
              <a:t>Service to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Connection Journals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06418"/>
            <a:ext cx="4495800" cy="3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525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Oxygen Masks/ We’re Flying in High Altitudes!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Instead of asking, “What is wrong with this student?” We want to ask, “What happened to this student</a:t>
            </a:r>
            <a:r>
              <a:rPr lang="en-US" dirty="0" smtClean="0"/>
              <a:t>? What is the story of this student? ” </a:t>
            </a:r>
            <a:endParaRPr lang="en-US" dirty="0" smtClean="0"/>
          </a:p>
          <a:p>
            <a:r>
              <a:rPr lang="en-US" dirty="0" smtClean="0"/>
              <a:t>Educational Neuroscience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Brain is built for connection, survival, emotions and learning! </a:t>
            </a:r>
          </a:p>
          <a:p>
            <a:r>
              <a:rPr lang="en-US" dirty="0" smtClean="0"/>
              <a:t>Social Organ</a:t>
            </a:r>
          </a:p>
          <a:p>
            <a:r>
              <a:rPr lang="en-US" dirty="0" smtClean="0"/>
              <a:t>Survival can look selfish, disrespectful,  aloof,  hostile, and violent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988585"/>
            <a:ext cx="2379518" cy="1664768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95320"/>
            <a:ext cx="1733307" cy="18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54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Quarters!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Core Memories?</a:t>
            </a:r>
          </a:p>
          <a:p>
            <a:r>
              <a:rPr lang="en-US" dirty="0"/>
              <a:t>Train of Thought?</a:t>
            </a:r>
          </a:p>
          <a:p>
            <a:r>
              <a:rPr lang="en-US" dirty="0"/>
              <a:t>Islands of Personality! </a:t>
            </a:r>
          </a:p>
          <a:p>
            <a:r>
              <a:rPr lang="en-US" dirty="0"/>
              <a:t>Emotional Contagion</a:t>
            </a:r>
          </a:p>
          <a:p>
            <a:r>
              <a:rPr lang="en-US" dirty="0"/>
              <a:t>Forced Success</a:t>
            </a:r>
          </a:p>
          <a:p>
            <a:r>
              <a:rPr lang="en-US" dirty="0" smtClean="0"/>
              <a:t>Dual Thought Sheets</a:t>
            </a:r>
          </a:p>
          <a:p>
            <a:r>
              <a:rPr lang="en-US" dirty="0" smtClean="0"/>
              <a:t>Stories/ Nellie</a:t>
            </a:r>
          </a:p>
          <a:p>
            <a:r>
              <a:rPr lang="en-US" dirty="0" smtClean="0"/>
              <a:t>Hero's Journey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98" y="1752601"/>
            <a:ext cx="447600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03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Teach </a:t>
            </a:r>
            <a:r>
              <a:rPr lang="en-US" dirty="0"/>
              <a:t>students about their brain’s </a:t>
            </a:r>
            <a:r>
              <a:rPr lang="en-US" dirty="0" smtClean="0"/>
              <a:t>neuroplasticity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Routines </a:t>
            </a:r>
            <a:r>
              <a:rPr lang="en-US" dirty="0"/>
              <a:t>and rituals- change them </a:t>
            </a:r>
            <a:r>
              <a:rPr lang="en-US" dirty="0" smtClean="0"/>
              <a:t>up/ Bell Work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Notice Everything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Create </a:t>
            </a:r>
            <a:r>
              <a:rPr lang="en-US" dirty="0"/>
              <a:t>class guidelines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 </a:t>
            </a:r>
            <a:r>
              <a:rPr lang="en-US" dirty="0"/>
              <a:t>agreements) together and change them </a:t>
            </a:r>
            <a:r>
              <a:rPr lang="en-US" dirty="0" smtClean="0"/>
              <a:t>often!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Stories, Images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Everyone will get what they need! </a:t>
            </a:r>
          </a:p>
          <a:p>
            <a:r>
              <a:rPr lang="en-US" dirty="0"/>
              <a:t>Co-Teach and Co-Design Lessons</a:t>
            </a:r>
          </a:p>
          <a:p>
            <a:r>
              <a:rPr lang="en-US" dirty="0"/>
              <a:t>Validation and the power of Questions</a:t>
            </a:r>
          </a:p>
          <a:p>
            <a:r>
              <a:rPr lang="en-US" dirty="0"/>
              <a:t>What homework did you do for your students this week? </a:t>
            </a:r>
            <a:endParaRPr lang="en-US" dirty="0" smtClean="0"/>
          </a:p>
          <a:p>
            <a:r>
              <a:rPr lang="en-US" dirty="0" smtClean="0"/>
              <a:t>Focused </a:t>
            </a:r>
            <a:r>
              <a:rPr lang="en-US" dirty="0"/>
              <a:t>Attention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15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How can I help?</a:t>
            </a:r>
          </a:p>
          <a:p>
            <a:r>
              <a:rPr lang="en-US" dirty="0" smtClean="0"/>
              <a:t>What do you need? </a:t>
            </a:r>
            <a:endParaRPr lang="en-US" dirty="0"/>
          </a:p>
          <a:p>
            <a:r>
              <a:rPr lang="en-US" dirty="0" smtClean="0"/>
              <a:t>Do </a:t>
            </a:r>
            <a:r>
              <a:rPr lang="en-US" dirty="0"/>
              <a:t>you have a </a:t>
            </a:r>
            <a:r>
              <a:rPr lang="en-US" dirty="0" smtClean="0"/>
              <a:t>plan?</a:t>
            </a:r>
          </a:p>
          <a:p>
            <a:r>
              <a:rPr lang="en-US" dirty="0" smtClean="0"/>
              <a:t>How </a:t>
            </a:r>
            <a:r>
              <a:rPr lang="en-US" dirty="0"/>
              <a:t>can I help </a:t>
            </a:r>
            <a:r>
              <a:rPr lang="en-US" dirty="0" smtClean="0"/>
              <a:t>you?</a:t>
            </a:r>
          </a:p>
          <a:p>
            <a:r>
              <a:rPr lang="en-US" dirty="0" smtClean="0"/>
              <a:t>What </a:t>
            </a:r>
            <a:r>
              <a:rPr lang="en-US" dirty="0"/>
              <a:t>are your </a:t>
            </a:r>
            <a:r>
              <a:rPr lang="en-US" dirty="0" smtClean="0"/>
              <a:t>resources?</a:t>
            </a:r>
          </a:p>
          <a:p>
            <a:r>
              <a:rPr lang="en-US" dirty="0" smtClean="0"/>
              <a:t>What </a:t>
            </a:r>
            <a:r>
              <a:rPr lang="en-US" dirty="0"/>
              <a:t>feels </a:t>
            </a:r>
            <a:r>
              <a:rPr lang="en-US" dirty="0" smtClean="0"/>
              <a:t>difficult?</a:t>
            </a:r>
          </a:p>
          <a:p>
            <a:r>
              <a:rPr lang="en-US" dirty="0" smtClean="0"/>
              <a:t>What </a:t>
            </a:r>
            <a:r>
              <a:rPr lang="en-US" dirty="0"/>
              <a:t>could be the best possible </a:t>
            </a:r>
            <a:r>
              <a:rPr lang="en-US" dirty="0" smtClean="0"/>
              <a:t>outcome?</a:t>
            </a:r>
          </a:p>
          <a:p>
            <a:r>
              <a:rPr lang="en-US" dirty="0" smtClean="0"/>
              <a:t>What </a:t>
            </a:r>
            <a:r>
              <a:rPr lang="en-US" dirty="0"/>
              <a:t>is the worst thing that could </a:t>
            </a:r>
            <a:r>
              <a:rPr lang="en-US" dirty="0" smtClean="0"/>
              <a:t>happen?</a:t>
            </a:r>
          </a:p>
          <a:p>
            <a:r>
              <a:rPr lang="en-US" dirty="0" smtClean="0"/>
              <a:t>What </a:t>
            </a:r>
            <a:r>
              <a:rPr lang="en-US" dirty="0"/>
              <a:t>is a first step in improving this situation?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That must have made you feel really </a:t>
            </a:r>
            <a:r>
              <a:rPr lang="en-US" dirty="0" smtClean="0"/>
              <a:t>angry.</a:t>
            </a:r>
          </a:p>
          <a:p>
            <a:r>
              <a:rPr lang="en-US" dirty="0" smtClean="0"/>
              <a:t>What </a:t>
            </a:r>
            <a:r>
              <a:rPr lang="en-US" dirty="0"/>
              <a:t>a frustrating situation to be </a:t>
            </a:r>
            <a:r>
              <a:rPr lang="en-US" dirty="0" smtClean="0"/>
              <a:t>in!</a:t>
            </a:r>
          </a:p>
          <a:p>
            <a:r>
              <a:rPr lang="en-US" dirty="0" smtClean="0"/>
              <a:t>It </a:t>
            </a:r>
            <a:r>
              <a:rPr lang="en-US" dirty="0"/>
              <a:t>must make you feel angry to have someone do </a:t>
            </a:r>
            <a:r>
              <a:rPr lang="en-US" dirty="0" smtClean="0"/>
              <a:t>that.</a:t>
            </a:r>
          </a:p>
          <a:p>
            <a:r>
              <a:rPr lang="en-US" dirty="0" smtClean="0"/>
              <a:t>Wow</a:t>
            </a:r>
            <a:r>
              <a:rPr lang="en-US" dirty="0"/>
              <a:t>, how hard that must be.- That’s stinks</a:t>
            </a:r>
            <a:r>
              <a:rPr lang="en-US" dirty="0" smtClean="0"/>
              <a:t>!-</a:t>
            </a:r>
          </a:p>
          <a:p>
            <a:r>
              <a:rPr lang="en-US" dirty="0" smtClean="0"/>
              <a:t>That’s </a:t>
            </a:r>
            <a:r>
              <a:rPr lang="en-US" dirty="0"/>
              <a:t>messed up! </a:t>
            </a:r>
          </a:p>
          <a:p>
            <a:r>
              <a:rPr lang="en-US" dirty="0" smtClean="0"/>
              <a:t>How frustrating!</a:t>
            </a:r>
          </a:p>
          <a:p>
            <a:r>
              <a:rPr lang="en-US" dirty="0" smtClean="0"/>
              <a:t>Yeah</a:t>
            </a:r>
            <a:r>
              <a:rPr lang="en-US" dirty="0"/>
              <a:t>, I can see how that might make you feel really </a:t>
            </a:r>
            <a:r>
              <a:rPr lang="en-US" dirty="0" smtClean="0"/>
              <a:t>sad.</a:t>
            </a:r>
          </a:p>
          <a:p>
            <a:r>
              <a:rPr lang="en-US" dirty="0" smtClean="0"/>
              <a:t>Boy</a:t>
            </a:r>
            <a:r>
              <a:rPr lang="en-US" dirty="0"/>
              <a:t>, you must be </a:t>
            </a:r>
            <a:r>
              <a:rPr lang="en-US" dirty="0" smtClean="0"/>
              <a:t>angry.</a:t>
            </a:r>
          </a:p>
          <a:p>
            <a:r>
              <a:rPr lang="en-US" dirty="0" smtClean="0"/>
              <a:t>What </a:t>
            </a:r>
            <a:r>
              <a:rPr lang="en-US" dirty="0"/>
              <a:t>a horrible </a:t>
            </a:r>
            <a:r>
              <a:rPr lang="en-US" dirty="0" smtClean="0"/>
              <a:t>feeling.</a:t>
            </a:r>
          </a:p>
          <a:p>
            <a:r>
              <a:rPr lang="en-US" dirty="0" smtClean="0"/>
              <a:t>What </a:t>
            </a:r>
            <a:r>
              <a:rPr lang="en-US" dirty="0"/>
              <a:t>a tough spot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hear you.</a:t>
            </a:r>
          </a:p>
          <a:p>
            <a:r>
              <a:rPr lang="en-US" dirty="0" smtClean="0"/>
              <a:t>I hear that.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Other…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62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the playing field!!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Dual Thought Sheets</a:t>
            </a:r>
            <a:endParaRPr lang="en-US" dirty="0"/>
          </a:p>
          <a:p>
            <a:r>
              <a:rPr lang="en-US" dirty="0"/>
              <a:t>What is our challenge?</a:t>
            </a:r>
          </a:p>
          <a:p>
            <a:r>
              <a:rPr lang="en-US" dirty="0"/>
              <a:t>What led up to this challenge?</a:t>
            </a:r>
          </a:p>
          <a:p>
            <a:r>
              <a:rPr lang="en-US" dirty="0"/>
              <a:t>How did we handle this together and /or apart?</a:t>
            </a:r>
          </a:p>
          <a:p>
            <a:r>
              <a:rPr lang="en-US" dirty="0"/>
              <a:t>Could we have prevented this problem?</a:t>
            </a:r>
          </a:p>
          <a:p>
            <a:r>
              <a:rPr lang="en-US" dirty="0"/>
              <a:t>What are two adjustments we will make the next time? </a:t>
            </a:r>
          </a:p>
          <a:p>
            <a:endParaRPr lang="en-US" dirty="0"/>
          </a:p>
        </p:txBody>
      </p:sp>
      <p:pic>
        <p:nvPicPr>
          <p:cNvPr id="3074" name="Picture 2" descr="C:\Users\Lori\AppData\Local\Microsoft\Windows\INetCache\IE\UOJQZ5J8\collaboration_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005931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ri\AppData\Local\Microsoft\Windows\INetCache\IE\MCMATCZ8\redazione_sit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114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24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me!!!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understand our </a:t>
            </a:r>
            <a:r>
              <a:rPr lang="en-US" dirty="0"/>
              <a:t>neurobiology is to know the secret of life! </a:t>
            </a:r>
          </a:p>
          <a:p>
            <a:r>
              <a:rPr lang="en-US" dirty="0"/>
              <a:t>https://www.facebook.com/lori.l.desautels</a:t>
            </a:r>
          </a:p>
          <a:p>
            <a:r>
              <a:rPr lang="en-US" dirty="0" err="1" smtClean="0"/>
              <a:t>Desautels_phd</a:t>
            </a:r>
            <a:endParaRPr lang="en-US" dirty="0" smtClean="0"/>
          </a:p>
          <a:p>
            <a:r>
              <a:rPr lang="en-US" dirty="0" smtClean="0"/>
              <a:t>ldesaute@butler.edu</a:t>
            </a:r>
            <a:endParaRPr lang="en-US" dirty="0"/>
          </a:p>
          <a:p>
            <a:r>
              <a:rPr lang="en-US" dirty="0" smtClean="0"/>
              <a:t>www.revelationsineducation.com</a:t>
            </a:r>
          </a:p>
          <a:p>
            <a:r>
              <a:rPr lang="en-US" dirty="0" err="1" smtClean="0"/>
              <a:t>Desautels_phd</a:t>
            </a:r>
            <a:r>
              <a:rPr lang="en-US" dirty="0" smtClean="0"/>
              <a:t> - twitter handle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Who are YOU?" said the Caterpillar.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was not an encouraging opening for a conversation.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Alice </a:t>
            </a:r>
            <a:r>
              <a:rPr lang="en-US" dirty="0"/>
              <a:t>replied, rather shyly,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I-I hardly know, sir, just at present - at least I know who I WAS when I got up this morning, but I think I must have been changed several times since then."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i="1" dirty="0"/>
              <a:t>Alice's Adventures in Wonderland, Lewis Carroll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67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you!!!!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1" y="1600200"/>
            <a:ext cx="37879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07" y="1600200"/>
            <a:ext cx="31523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05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Stress/ 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Neuro-anatomy</a:t>
            </a:r>
          </a:p>
          <a:p>
            <a:r>
              <a:rPr lang="en-US" dirty="0" smtClean="0"/>
              <a:t>Everything is perception! </a:t>
            </a:r>
          </a:p>
          <a:p>
            <a:r>
              <a:rPr lang="en-US" dirty="0" smtClean="0"/>
              <a:t>Survival Brain</a:t>
            </a:r>
          </a:p>
          <a:p>
            <a:r>
              <a:rPr lang="en-US" dirty="0" smtClean="0"/>
              <a:t>Chronic Stress changes the brain! </a:t>
            </a:r>
          </a:p>
          <a:p>
            <a:r>
              <a:rPr lang="en-US" dirty="0" smtClean="0"/>
              <a:t>Early experiences have a far greater impact than later ones!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Impact of Stress/ Our personal relationship with stress</a:t>
            </a:r>
          </a:p>
          <a:p>
            <a:r>
              <a:rPr lang="en-US" dirty="0" smtClean="0"/>
              <a:t>Modern society mass produces disconnected children – our nuclear family is much smaller and peers, social media and being isolated account for 93% of our interactions…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4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lack a deep memory of feeling safe and loved, the receptors in the brain that respond to human kindness fail to develop!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we feel safe and loved, our brain specializes in collaboration, play and cooperation.</a:t>
            </a:r>
          </a:p>
          <a:p>
            <a:r>
              <a:rPr lang="en-US" dirty="0" smtClean="0"/>
              <a:t>If we are constantly feeling unloved and unsafe, then our brain specializes in managing feelings of fear and abandonment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67200"/>
            <a:ext cx="2247900" cy="24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7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we are living in survival mode, with our stress response turned on all the time, we can really focus on only three things!</a:t>
            </a:r>
          </a:p>
          <a:p>
            <a:r>
              <a:rPr lang="en-US" dirty="0" smtClean="0"/>
              <a:t>Body: Am I ok?</a:t>
            </a:r>
          </a:p>
          <a:p>
            <a:r>
              <a:rPr lang="en-US" dirty="0" smtClean="0"/>
              <a:t>Environment: Where is it safe?</a:t>
            </a:r>
          </a:p>
          <a:p>
            <a:r>
              <a:rPr lang="en-US" dirty="0" smtClean="0"/>
              <a:t>Time: How long will this threat be hanging over me? 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80528"/>
            <a:ext cx="3440430" cy="5165811"/>
          </a:xfrm>
        </p:spPr>
      </p:pic>
    </p:spTree>
    <p:extLst>
      <p:ext uri="{BB962C8B-B14F-4D97-AF65-F5344CB8AC3E}">
        <p14:creationId xmlns:p14="http://schemas.microsoft.com/office/powerpoint/2010/main" val="1562855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Addicted to Emotions!</a:t>
            </a:r>
            <a:br>
              <a:rPr lang="en-US" dirty="0" smtClean="0"/>
            </a:br>
            <a:r>
              <a:rPr lang="en-US" dirty="0" smtClean="0"/>
              <a:t>Trauma is Inherited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Cells </a:t>
            </a:r>
            <a:r>
              <a:rPr lang="en-US" dirty="0"/>
              <a:t>will eventually require an intensity of emotion to open their  receptor sites/ the body will require a greater chemical thrill to turn on the cell. For the body to become stimulated, and get its fix, we will need to get angrier, more worried, </a:t>
            </a:r>
            <a:r>
              <a:rPr lang="en-US" dirty="0" smtClean="0"/>
              <a:t>guiltier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When the body isn’t getting its chemical emotional needs met, it will signal the brain to make more of those </a:t>
            </a:r>
            <a:r>
              <a:rPr lang="en-US" dirty="0" smtClean="0"/>
              <a:t>chemicals!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Lori\AppData\Local\Microsoft\Windows\INetCache\IE\AXIKK62W\Meth_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4374"/>
            <a:ext cx="4038600" cy="39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32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Pockets of Strength</a:t>
            </a:r>
          </a:p>
          <a:p>
            <a:r>
              <a:rPr lang="en-US" dirty="0" smtClean="0"/>
              <a:t>Everyone is on a continuum of thought, behavior and emotion</a:t>
            </a:r>
          </a:p>
          <a:p>
            <a:r>
              <a:rPr lang="en-US" dirty="0" smtClean="0"/>
              <a:t>Competence happens in different environments</a:t>
            </a:r>
          </a:p>
          <a:p>
            <a:r>
              <a:rPr lang="en-US" dirty="0" smtClean="0"/>
              <a:t>Focus on details</a:t>
            </a:r>
          </a:p>
          <a:p>
            <a:r>
              <a:rPr lang="en-US" dirty="0" smtClean="0"/>
              <a:t>Great memory for certain details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Ability to focus through the emotional rubble! </a:t>
            </a:r>
          </a:p>
          <a:p>
            <a:r>
              <a:rPr lang="en-US" dirty="0" smtClean="0"/>
              <a:t>What is this “specialized mind?”</a:t>
            </a:r>
          </a:p>
          <a:p>
            <a:r>
              <a:rPr lang="en-US" dirty="0" smtClean="0"/>
              <a:t>Temple Grandin- “There is detailed information on this fire hydrant! “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76800"/>
            <a:ext cx="245873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3845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that Shift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 I important to someone here?</a:t>
            </a:r>
          </a:p>
          <a:p>
            <a:r>
              <a:rPr lang="en-US" dirty="0" smtClean="0"/>
              <a:t>Can I share my gifts with someone here?</a:t>
            </a:r>
          </a:p>
          <a:p>
            <a:r>
              <a:rPr lang="en-US" dirty="0" smtClean="0"/>
              <a:t>Can I influence my world here?</a:t>
            </a:r>
          </a:p>
          <a:p>
            <a:r>
              <a:rPr lang="en-US" dirty="0" smtClean="0"/>
              <a:t>Are my efforts recognized here?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C:\Users\Lori\AppData\Local\Microsoft\Windows\INetCache\IE\X8FIQR1K\Always_unique_pic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3961"/>
            <a:ext cx="3276600" cy="525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505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All Students!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Identify triggers</a:t>
            </a:r>
          </a:p>
          <a:p>
            <a:r>
              <a:rPr lang="en-US" dirty="0" smtClean="0"/>
              <a:t>Build on areas of Strength</a:t>
            </a:r>
          </a:p>
          <a:p>
            <a:r>
              <a:rPr lang="en-US" dirty="0" smtClean="0"/>
              <a:t>Capitalize on interests</a:t>
            </a:r>
          </a:p>
          <a:p>
            <a:r>
              <a:rPr lang="en-US" dirty="0" smtClean="0"/>
              <a:t>Capitalize on learning!</a:t>
            </a:r>
          </a:p>
          <a:p>
            <a:r>
              <a:rPr lang="en-US" dirty="0" smtClean="0"/>
              <a:t>How are you smart?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1028-B567-4DAC-ABBC-13B7598AF88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C:\Users\Lori\AppData\Local\Microsoft\Windows\INetCache\IE\MCMATCZ8\autism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42" y="1371600"/>
            <a:ext cx="3704597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937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5243</TotalTime>
  <Words>1407</Words>
  <Application>Microsoft Office PowerPoint</Application>
  <PresentationFormat>Letter Paper (8.5x11 in)</PresentationFormat>
  <Paragraphs>184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Put On Your Oxygen Mask! The Brain, Behavior, and Learning</vt:lpstr>
      <vt:lpstr>Oxygen Masks/ We’re Flying in High Altitudes! </vt:lpstr>
      <vt:lpstr>Stress/ Adversity</vt:lpstr>
      <vt:lpstr>Brain Architecture</vt:lpstr>
      <vt:lpstr>Survival Brain</vt:lpstr>
      <vt:lpstr>Addicted to Emotions! Trauma is Inherited</vt:lpstr>
      <vt:lpstr>ASD</vt:lpstr>
      <vt:lpstr>Questions that Shift Perspectives</vt:lpstr>
      <vt:lpstr>For All Students!</vt:lpstr>
      <vt:lpstr>Attachment</vt:lpstr>
      <vt:lpstr>Neural Tissue and Teaching? </vt:lpstr>
      <vt:lpstr>Fear and the Brain</vt:lpstr>
      <vt:lpstr>Brain and Adversity </vt:lpstr>
      <vt:lpstr>Perception</vt:lpstr>
      <vt:lpstr>Adolescent Brain</vt:lpstr>
      <vt:lpstr>Identity in Adolescence</vt:lpstr>
      <vt:lpstr>Connection/ Relationship</vt:lpstr>
      <vt:lpstr>What can we do? </vt:lpstr>
      <vt:lpstr>Discipline! A New Neural Path! </vt:lpstr>
      <vt:lpstr>Head Quarters! </vt:lpstr>
      <vt:lpstr>Strategies</vt:lpstr>
      <vt:lpstr>Questions and Validation</vt:lpstr>
      <vt:lpstr>Level the playing field!! </vt:lpstr>
      <vt:lpstr>Connect with me!!! </vt:lpstr>
      <vt:lpstr>Thank you!!!! </vt:lpstr>
    </vt:vector>
  </TitlesOfParts>
  <Company>NJDOE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Classroom Leadership &amp; Management</dc:title>
  <dc:creator>mmcknigh</dc:creator>
  <cp:lastModifiedBy>Lori</cp:lastModifiedBy>
  <cp:revision>254</cp:revision>
  <dcterms:created xsi:type="dcterms:W3CDTF">2011-08-19T13:30:17Z</dcterms:created>
  <dcterms:modified xsi:type="dcterms:W3CDTF">2016-11-25T23:19:07Z</dcterms:modified>
</cp:coreProperties>
</file>